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7" r:id="rId2"/>
    <p:sldId id="272" r:id="rId3"/>
    <p:sldId id="351" r:id="rId4"/>
    <p:sldId id="352" r:id="rId5"/>
    <p:sldId id="353" r:id="rId6"/>
    <p:sldId id="354" r:id="rId7"/>
    <p:sldId id="355" r:id="rId8"/>
    <p:sldId id="358" r:id="rId9"/>
    <p:sldId id="356" r:id="rId10"/>
    <p:sldId id="357" r:id="rId11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71B"/>
    <a:srgbClr val="FFD500"/>
    <a:srgbClr val="C6C6C6"/>
    <a:srgbClr val="C00000"/>
    <a:srgbClr val="E3E3E3"/>
    <a:srgbClr val="CA0538"/>
    <a:srgbClr val="E4D7A3"/>
    <a:srgbClr val="F3977F"/>
    <a:srgbClr val="FF9900"/>
    <a:srgbClr val="6733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0" autoAdjust="0"/>
    <p:restoredTop sz="94467" autoAdjust="0"/>
  </p:normalViewPr>
  <p:slideViewPr>
    <p:cSldViewPr snapToGrid="0">
      <p:cViewPr varScale="1">
        <p:scale>
          <a:sx n="78" d="100"/>
          <a:sy n="78" d="100"/>
        </p:scale>
        <p:origin x="-762" y="-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6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86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717324-991C-4EC4-90CC-AB0A8C1927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52AE2-FDD9-4FF8-A6B5-62D5D1F52518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Fonctionnement</a:t>
          </a:r>
          <a:endParaRPr lang="fr-FR" sz="1600" dirty="0">
            <a:solidFill>
              <a:schemeClr val="accent6"/>
            </a:solidFill>
          </a:endParaRPr>
        </a:p>
      </dgm:t>
    </dgm:pt>
    <dgm:pt modelId="{5153452F-597F-497F-A822-0E880034D293}" type="parTrans" cxnId="{552C8CD8-8A36-4BAB-BB8D-115784995D9F}">
      <dgm:prSet/>
      <dgm:spPr/>
      <dgm:t>
        <a:bodyPr/>
        <a:lstStyle/>
        <a:p>
          <a:endParaRPr lang="fr-FR"/>
        </a:p>
      </dgm:t>
    </dgm:pt>
    <dgm:pt modelId="{28F2CD89-5FBA-4A5C-950F-734E713A6DF2}" type="sibTrans" cxnId="{552C8CD8-8A36-4BAB-BB8D-115784995D9F}">
      <dgm:prSet/>
      <dgm:spPr/>
      <dgm:t>
        <a:bodyPr/>
        <a:lstStyle/>
        <a:p>
          <a:endParaRPr lang="fr-FR"/>
        </a:p>
      </dgm:t>
    </dgm:pt>
    <dgm:pt modelId="{94A288E8-E821-45AA-B259-1F1AA343289C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Fourchette Marge Réseau en €/M3</a:t>
          </a:r>
        </a:p>
        <a:p>
          <a:r>
            <a:rPr lang="fr-FR" sz="1100" dirty="0" smtClean="0">
              <a:solidFill>
                <a:schemeClr val="accent6"/>
              </a:solidFill>
            </a:rPr>
            <a:t>(Gross </a:t>
          </a:r>
          <a:r>
            <a:rPr lang="fr-FR" sz="1100" dirty="0" err="1" smtClean="0">
              <a:solidFill>
                <a:schemeClr val="accent6"/>
              </a:solidFill>
            </a:rPr>
            <a:t>Margin</a:t>
          </a:r>
          <a:r>
            <a:rPr lang="fr-FR" sz="1100" dirty="0" smtClean="0">
              <a:solidFill>
                <a:schemeClr val="accent6"/>
              </a:solidFill>
            </a:rPr>
            <a:t> </a:t>
          </a:r>
          <a:r>
            <a:rPr lang="fr-FR" sz="1100" dirty="0" err="1" smtClean="0">
              <a:solidFill>
                <a:schemeClr val="accent6"/>
              </a:solidFill>
            </a:rPr>
            <a:t>Oil</a:t>
          </a:r>
          <a:r>
            <a:rPr lang="fr-FR" sz="1100" dirty="0" smtClean="0">
              <a:solidFill>
                <a:schemeClr val="accent6"/>
              </a:solidFill>
            </a:rPr>
            <a:t>, coûts de distribution secondaire déduits)</a:t>
          </a:r>
          <a:endParaRPr lang="fr-FR" sz="1100" dirty="0">
            <a:solidFill>
              <a:schemeClr val="accent6"/>
            </a:solidFill>
          </a:endParaRPr>
        </a:p>
      </dgm:t>
    </dgm:pt>
    <dgm:pt modelId="{08E115F2-1D2D-40AE-87E0-8833E4DEFA3C}" type="parTrans" cxnId="{1C3C10A5-24E2-4B07-918C-7EC9D9EC7F3F}">
      <dgm:prSet/>
      <dgm:spPr/>
      <dgm:t>
        <a:bodyPr/>
        <a:lstStyle/>
        <a:p>
          <a:endParaRPr lang="fr-FR"/>
        </a:p>
      </dgm:t>
    </dgm:pt>
    <dgm:pt modelId="{B025E2E8-CFBB-4C00-B424-1255B3B880C0}" type="sibTrans" cxnId="{1C3C10A5-24E2-4B07-918C-7EC9D9EC7F3F}">
      <dgm:prSet/>
      <dgm:spPr/>
      <dgm:t>
        <a:bodyPr/>
        <a:lstStyle/>
        <a:p>
          <a:endParaRPr lang="fr-FR"/>
        </a:p>
      </dgm:t>
    </dgm:pt>
    <dgm:pt modelId="{12651AE6-80F0-4755-A6CF-78C34580A743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200" dirty="0" smtClean="0">
              <a:solidFill>
                <a:schemeClr val="accent6"/>
              </a:solidFill>
            </a:rPr>
            <a:t> </a:t>
          </a:r>
          <a:r>
            <a:rPr lang="fr-FR" sz="1400" b="0" dirty="0" smtClean="0">
              <a:solidFill>
                <a:schemeClr val="accent6"/>
              </a:solidFill>
            </a:rPr>
            <a:t>Chaque jour, l’Unité Pricing du Marketing détermine, avec le Managing Director, la politique des prix à la pompe à appliquer pour le lendemain.</a:t>
          </a:r>
          <a:endParaRPr lang="fr-FR" sz="1400" b="0" dirty="0">
            <a:solidFill>
              <a:schemeClr val="accent6"/>
            </a:solidFill>
          </a:endParaRPr>
        </a:p>
      </dgm:t>
    </dgm:pt>
    <dgm:pt modelId="{5807F36B-2554-47EA-B732-1528A29F4082}" type="parTrans" cxnId="{0233006B-7B0A-44C6-B6D7-DFA1407BD265}">
      <dgm:prSet/>
      <dgm:spPr/>
      <dgm:t>
        <a:bodyPr/>
        <a:lstStyle/>
        <a:p>
          <a:endParaRPr lang="fr-FR"/>
        </a:p>
      </dgm:t>
    </dgm:pt>
    <dgm:pt modelId="{68886FFF-D32D-4471-8B47-BD65F5254DBA}" type="sibTrans" cxnId="{0233006B-7B0A-44C6-B6D7-DFA1407BD265}">
      <dgm:prSet/>
      <dgm:spPr/>
      <dgm:t>
        <a:bodyPr/>
        <a:lstStyle/>
        <a:p>
          <a:endParaRPr lang="fr-FR"/>
        </a:p>
      </dgm:t>
    </dgm:pt>
    <dgm:pt modelId="{09BAFBEF-42EF-47EC-8E26-5CBCFF94E067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="0" dirty="0" smtClean="0">
              <a:solidFill>
                <a:schemeClr val="accent6"/>
              </a:solidFill>
            </a:rPr>
            <a:t> L’unité Pricing travaille les prix et transmets une proposition au responsable </a:t>
          </a:r>
          <a:r>
            <a:rPr lang="fr-FR" sz="1400" b="0" dirty="0" err="1" smtClean="0">
              <a:solidFill>
                <a:schemeClr val="accent6"/>
              </a:solidFill>
            </a:rPr>
            <a:t>pricing</a:t>
          </a:r>
          <a:r>
            <a:rPr lang="fr-FR" sz="1400" b="0" dirty="0" smtClean="0">
              <a:solidFill>
                <a:schemeClr val="accent6"/>
              </a:solidFill>
            </a:rPr>
            <a:t> pour contrôle. Si celui-ci est d’accord, le  </a:t>
          </a:r>
          <a:r>
            <a:rPr lang="fr-FR" sz="1400" b="0" dirty="0" err="1" smtClean="0">
              <a:solidFill>
                <a:schemeClr val="accent6"/>
              </a:solidFill>
            </a:rPr>
            <a:t>Managing</a:t>
          </a:r>
          <a:r>
            <a:rPr lang="fr-FR" sz="1400" b="0" dirty="0" smtClean="0">
              <a:solidFill>
                <a:schemeClr val="accent6"/>
              </a:solidFill>
            </a:rPr>
            <a:t> </a:t>
          </a:r>
          <a:r>
            <a:rPr lang="fr-FR" sz="1400" b="0" dirty="0" err="1" smtClean="0">
              <a:solidFill>
                <a:schemeClr val="accent6"/>
              </a:solidFill>
            </a:rPr>
            <a:t>Director</a:t>
          </a:r>
          <a:r>
            <a:rPr lang="fr-FR" sz="1400" b="0" dirty="0" smtClean="0">
              <a:solidFill>
                <a:schemeClr val="accent6"/>
              </a:solidFill>
            </a:rPr>
            <a:t> reçoit à son tour la proposition pour validation. </a:t>
          </a:r>
          <a:endParaRPr lang="fr-FR" sz="1400" b="0" dirty="0">
            <a:solidFill>
              <a:schemeClr val="accent6"/>
            </a:solidFill>
          </a:endParaRPr>
        </a:p>
      </dgm:t>
    </dgm:pt>
    <dgm:pt modelId="{B6F1643E-FB7F-4594-A30A-97DA1B1094C8}" type="parTrans" cxnId="{0503E833-C9FC-4365-AECF-DE86D6706257}">
      <dgm:prSet/>
      <dgm:spPr/>
      <dgm:t>
        <a:bodyPr/>
        <a:lstStyle/>
        <a:p>
          <a:endParaRPr lang="fr-FR"/>
        </a:p>
      </dgm:t>
    </dgm:pt>
    <dgm:pt modelId="{C59A19D4-1AF7-4E99-A30B-0375657A65C8}" type="sibTrans" cxnId="{0503E833-C9FC-4365-AECF-DE86D6706257}">
      <dgm:prSet/>
      <dgm:spPr/>
      <dgm:t>
        <a:bodyPr/>
        <a:lstStyle/>
        <a:p>
          <a:endParaRPr lang="fr-FR"/>
        </a:p>
      </dgm:t>
    </dgm:pt>
    <dgm:pt modelId="{3815A309-5C96-4413-B02A-101B037C89F3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0" marR="0" indent="0" algn="l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b="0" dirty="0" smtClean="0">
              <a:solidFill>
                <a:schemeClr val="accent6"/>
              </a:solidFill>
            </a:rPr>
            <a:t>L’objectif de « Gross </a:t>
          </a:r>
          <a:r>
            <a:rPr lang="fr-FR" sz="1400" b="0" dirty="0" err="1" smtClean="0">
              <a:solidFill>
                <a:schemeClr val="accent6"/>
              </a:solidFill>
            </a:rPr>
            <a:t>Margin</a:t>
          </a:r>
          <a:r>
            <a:rPr lang="fr-FR" sz="1400" b="0" dirty="0" smtClean="0">
              <a:solidFill>
                <a:schemeClr val="accent6"/>
              </a:solidFill>
            </a:rPr>
            <a:t> </a:t>
          </a:r>
          <a:r>
            <a:rPr lang="fr-FR" sz="1400" b="0" dirty="0" err="1" smtClean="0">
              <a:solidFill>
                <a:schemeClr val="accent6"/>
              </a:solidFill>
            </a:rPr>
            <a:t>Oil</a:t>
          </a:r>
          <a:r>
            <a:rPr lang="fr-FR" sz="1400" b="0" dirty="0" smtClean="0">
              <a:solidFill>
                <a:schemeClr val="accent6"/>
              </a:solidFill>
            </a:rPr>
            <a:t> » réseau pour le budget 2017 s’établit à 131,90 €/M3.</a:t>
          </a:r>
          <a:endParaRPr lang="fr-FR" sz="1400" dirty="0">
            <a:solidFill>
              <a:schemeClr val="accent6"/>
            </a:solidFill>
          </a:endParaRPr>
        </a:p>
      </dgm:t>
    </dgm:pt>
    <dgm:pt modelId="{79942B7B-7964-4D2B-BAD3-5DA7768A9799}" type="parTrans" cxnId="{F4E674B3-65AD-4F9D-A7CA-50CCA51AE136}">
      <dgm:prSet/>
      <dgm:spPr/>
      <dgm:t>
        <a:bodyPr/>
        <a:lstStyle/>
        <a:p>
          <a:endParaRPr lang="fr-FR"/>
        </a:p>
      </dgm:t>
    </dgm:pt>
    <dgm:pt modelId="{CC7C9559-F335-4A05-B488-1A18AD67324C}" type="sibTrans" cxnId="{F4E674B3-65AD-4F9D-A7CA-50CCA51AE136}">
      <dgm:prSet/>
      <dgm:spPr/>
      <dgm:t>
        <a:bodyPr/>
        <a:lstStyle/>
        <a:p>
          <a:endParaRPr lang="fr-FR"/>
        </a:p>
      </dgm:t>
    </dgm:pt>
    <dgm:pt modelId="{DAE7CBF9-DB85-43E1-ADEC-E098BEFC1F80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b="0" dirty="0" smtClean="0">
              <a:solidFill>
                <a:schemeClr val="accent6"/>
              </a:solidFill>
            </a:rPr>
            <a:t>Mandataires et commissionnaires : Les fourchettes de marge sont déterminées par typologie et produits. Elles sont reprises dans le tableau ci-dessous. A noter que seule la station de Gradignan est une autoroutière prix bas et que les stations de Epinal, Champagne, Tournus et Annecy </a:t>
          </a:r>
          <a:r>
            <a:rPr lang="fr-FR" sz="1400" b="0" dirty="0" err="1" smtClean="0">
              <a:solidFill>
                <a:schemeClr val="accent6"/>
              </a:solidFill>
            </a:rPr>
            <a:t>Alluèges</a:t>
          </a:r>
          <a:r>
            <a:rPr lang="fr-FR" sz="1400" b="0" dirty="0" smtClean="0">
              <a:solidFill>
                <a:schemeClr val="accent6"/>
              </a:solidFill>
            </a:rPr>
            <a:t> sont des stations gérées en politique prix bas.</a:t>
          </a:r>
          <a:endParaRPr lang="fr-FR" sz="1400" b="0" dirty="0">
            <a:solidFill>
              <a:schemeClr val="accent6"/>
            </a:solidFill>
          </a:endParaRPr>
        </a:p>
      </dgm:t>
    </dgm:pt>
    <dgm:pt modelId="{4C70E9E0-1DDF-4D0C-AA82-5925E5D1881F}" type="sibTrans" cxnId="{DA5767B9-90F7-4FE1-B3AA-6961AAA25CB3}">
      <dgm:prSet/>
      <dgm:spPr/>
      <dgm:t>
        <a:bodyPr/>
        <a:lstStyle/>
        <a:p>
          <a:endParaRPr lang="fr-FR"/>
        </a:p>
      </dgm:t>
    </dgm:pt>
    <dgm:pt modelId="{B0354A16-51DC-4F4D-9EEF-980410FF30A0}" type="parTrans" cxnId="{DA5767B9-90F7-4FE1-B3AA-6961AAA25CB3}">
      <dgm:prSet/>
      <dgm:spPr/>
      <dgm:t>
        <a:bodyPr/>
        <a:lstStyle/>
        <a:p>
          <a:endParaRPr lang="fr-FR"/>
        </a:p>
      </dgm:t>
    </dgm:pt>
    <dgm:pt modelId="{52183CF2-3604-47D0-9DE4-44033F5C7C71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Acheteurs fermes : nous vendons directement les carburants aux clients selon un contrat d’approvisionnement pour chacun. Les prix à la pompe sont ensuite décidés par chaque client.</a:t>
          </a:r>
          <a:endParaRPr lang="fr-FR" sz="1400" dirty="0">
            <a:solidFill>
              <a:schemeClr val="accent6"/>
            </a:solidFill>
          </a:endParaRPr>
        </a:p>
      </dgm:t>
    </dgm:pt>
    <dgm:pt modelId="{7A3F8B60-CF1D-45EC-971D-E9701090B24B}" type="sibTrans" cxnId="{4407AAB6-BEBC-4244-B84B-B25FCED39B65}">
      <dgm:prSet/>
      <dgm:spPr/>
      <dgm:t>
        <a:bodyPr/>
        <a:lstStyle/>
        <a:p>
          <a:endParaRPr lang="fr-FR"/>
        </a:p>
      </dgm:t>
    </dgm:pt>
    <dgm:pt modelId="{1E433549-49E1-4DDF-AF24-5F0A7718B036}" type="parTrans" cxnId="{4407AAB6-BEBC-4244-B84B-B25FCED39B65}">
      <dgm:prSet/>
      <dgm:spPr/>
      <dgm:t>
        <a:bodyPr/>
        <a:lstStyle/>
        <a:p>
          <a:endParaRPr lang="fr-FR"/>
        </a:p>
      </dgm:t>
    </dgm:pt>
    <dgm:pt modelId="{6E24D507-20A9-4D8E-9E62-B96D75B29C30}" type="pres">
      <dgm:prSet presAssocID="{5D717324-991C-4EC4-90CC-AB0A8C1927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4D2511-B4E3-4A63-A59A-7E4CE035D210}" type="pres">
      <dgm:prSet presAssocID="{19552AE2-FDD9-4FF8-A6B5-62D5D1F52518}" presName="parentLin" presStyleCnt="0"/>
      <dgm:spPr/>
    </dgm:pt>
    <dgm:pt modelId="{A173050A-7D20-4482-8580-490AD55B7C19}" type="pres">
      <dgm:prSet presAssocID="{19552AE2-FDD9-4FF8-A6B5-62D5D1F5251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A021D94-7BAA-41D2-8447-40C2D1D092A0}" type="pres">
      <dgm:prSet presAssocID="{19552AE2-FDD9-4FF8-A6B5-62D5D1F52518}" presName="parentText" presStyleLbl="node1" presStyleIdx="0" presStyleCnt="2" custScaleY="59168" custLinFactNeighborY="-11849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2ED50-CEE4-4C6B-8FB2-D9E9C2B532BE}" type="pres">
      <dgm:prSet presAssocID="{19552AE2-FDD9-4FF8-A6B5-62D5D1F52518}" presName="negativeSpace" presStyleCnt="0"/>
      <dgm:spPr/>
    </dgm:pt>
    <dgm:pt modelId="{2B592849-1C88-43A2-8C2E-B2E577CC3DCB}" type="pres">
      <dgm:prSet presAssocID="{19552AE2-FDD9-4FF8-A6B5-62D5D1F52518}" presName="childText" presStyleLbl="conFgAcc1" presStyleIdx="0" presStyleCnt="2" custLinFactY="-1096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62869C-CBEA-48EA-ADBE-72EF4601B5F7}" type="pres">
      <dgm:prSet presAssocID="{28F2CD89-5FBA-4A5C-950F-734E713A6DF2}" presName="spaceBetweenRectangles" presStyleCnt="0"/>
      <dgm:spPr/>
    </dgm:pt>
    <dgm:pt modelId="{8BE85717-3648-4C97-B719-E4B532F7378C}" type="pres">
      <dgm:prSet presAssocID="{94A288E8-E821-45AA-B259-1F1AA343289C}" presName="parentLin" presStyleCnt="0"/>
      <dgm:spPr/>
    </dgm:pt>
    <dgm:pt modelId="{593402ED-690D-4C6A-9F4A-6C730447503A}" type="pres">
      <dgm:prSet presAssocID="{94A288E8-E821-45AA-B259-1F1AA343289C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C5E4BAD1-A330-4AD2-9E1C-AB7E58DDC7BD}" type="pres">
      <dgm:prSet presAssocID="{94A288E8-E821-45AA-B259-1F1AA343289C}" presName="parentText" presStyleLbl="node1" presStyleIdx="1" presStyleCnt="2" custScaleY="88481" custLinFactNeighborY="-794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4D417-CECA-4DFF-A43D-42B232B405D8}" type="pres">
      <dgm:prSet presAssocID="{94A288E8-E821-45AA-B259-1F1AA343289C}" presName="negativeSpace" presStyleCnt="0"/>
      <dgm:spPr/>
    </dgm:pt>
    <dgm:pt modelId="{2D569A80-F943-420D-8E58-80E01DC5BF67}" type="pres">
      <dgm:prSet presAssocID="{94A288E8-E821-45AA-B259-1F1AA343289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3191891-03D7-41D4-B664-925A3C08AFC9}" type="presOf" srcId="{DAE7CBF9-DB85-43E1-ADEC-E098BEFC1F80}" destId="{2D569A80-F943-420D-8E58-80E01DC5BF67}" srcOrd="0" destOrd="1" presId="urn:microsoft.com/office/officeart/2005/8/layout/list1"/>
    <dgm:cxn modelId="{DA5767B9-90F7-4FE1-B3AA-6961AAA25CB3}" srcId="{94A288E8-E821-45AA-B259-1F1AA343289C}" destId="{DAE7CBF9-DB85-43E1-ADEC-E098BEFC1F80}" srcOrd="1" destOrd="0" parTransId="{B0354A16-51DC-4F4D-9EEF-980410FF30A0}" sibTransId="{4C70E9E0-1DDF-4D0C-AA82-5925E5D1881F}"/>
    <dgm:cxn modelId="{DE9A1C0F-C115-4B4B-BBDD-431CEC060537}" type="presOf" srcId="{52183CF2-3604-47D0-9DE4-44033F5C7C71}" destId="{2D569A80-F943-420D-8E58-80E01DC5BF67}" srcOrd="0" destOrd="0" presId="urn:microsoft.com/office/officeart/2005/8/layout/list1"/>
    <dgm:cxn modelId="{C86C5C9C-0F2F-45AE-8EE0-B3D906683D62}" type="presOf" srcId="{09BAFBEF-42EF-47EC-8E26-5CBCFF94E067}" destId="{2B592849-1C88-43A2-8C2E-B2E577CC3DCB}" srcOrd="0" destOrd="1" presId="urn:microsoft.com/office/officeart/2005/8/layout/list1"/>
    <dgm:cxn modelId="{DE7262C2-E8EF-4DBA-A52F-6CBFAA4EAF76}" type="presOf" srcId="{12651AE6-80F0-4755-A6CF-78C34580A743}" destId="{2B592849-1C88-43A2-8C2E-B2E577CC3DCB}" srcOrd="0" destOrd="0" presId="urn:microsoft.com/office/officeart/2005/8/layout/list1"/>
    <dgm:cxn modelId="{30692359-0B95-4CC7-98B9-D531DA37EDD5}" type="presOf" srcId="{3815A309-5C96-4413-B02A-101B037C89F3}" destId="{2B592849-1C88-43A2-8C2E-B2E577CC3DCB}" srcOrd="0" destOrd="2" presId="urn:microsoft.com/office/officeart/2005/8/layout/list1"/>
    <dgm:cxn modelId="{4407AAB6-BEBC-4244-B84B-B25FCED39B65}" srcId="{94A288E8-E821-45AA-B259-1F1AA343289C}" destId="{52183CF2-3604-47D0-9DE4-44033F5C7C71}" srcOrd="0" destOrd="0" parTransId="{1E433549-49E1-4DDF-AF24-5F0A7718B036}" sibTransId="{7A3F8B60-CF1D-45EC-971D-E9701090B24B}"/>
    <dgm:cxn modelId="{75F48EAF-CB4D-48CB-9DAF-99D6858AE381}" type="presOf" srcId="{94A288E8-E821-45AA-B259-1F1AA343289C}" destId="{593402ED-690D-4C6A-9F4A-6C730447503A}" srcOrd="0" destOrd="0" presId="urn:microsoft.com/office/officeart/2005/8/layout/list1"/>
    <dgm:cxn modelId="{2EB9B866-6C23-475D-861F-E006E7C50E51}" type="presOf" srcId="{94A288E8-E821-45AA-B259-1F1AA343289C}" destId="{C5E4BAD1-A330-4AD2-9E1C-AB7E58DDC7BD}" srcOrd="1" destOrd="0" presId="urn:microsoft.com/office/officeart/2005/8/layout/list1"/>
    <dgm:cxn modelId="{1C3C10A5-24E2-4B07-918C-7EC9D9EC7F3F}" srcId="{5D717324-991C-4EC4-90CC-AB0A8C192754}" destId="{94A288E8-E821-45AA-B259-1F1AA343289C}" srcOrd="1" destOrd="0" parTransId="{08E115F2-1D2D-40AE-87E0-8833E4DEFA3C}" sibTransId="{B025E2E8-CFBB-4C00-B424-1255B3B880C0}"/>
    <dgm:cxn modelId="{A0154066-FDB4-4B77-B230-74A1806DAC45}" type="presOf" srcId="{19552AE2-FDD9-4FF8-A6B5-62D5D1F52518}" destId="{A173050A-7D20-4482-8580-490AD55B7C19}" srcOrd="0" destOrd="0" presId="urn:microsoft.com/office/officeart/2005/8/layout/list1"/>
    <dgm:cxn modelId="{D49AAB49-F482-4C94-9958-ED9B76C66F6F}" type="presOf" srcId="{19552AE2-FDD9-4FF8-A6B5-62D5D1F52518}" destId="{EA021D94-7BAA-41D2-8447-40C2D1D092A0}" srcOrd="1" destOrd="0" presId="urn:microsoft.com/office/officeart/2005/8/layout/list1"/>
    <dgm:cxn modelId="{0503E833-C9FC-4365-AECF-DE86D6706257}" srcId="{19552AE2-FDD9-4FF8-A6B5-62D5D1F52518}" destId="{09BAFBEF-42EF-47EC-8E26-5CBCFF94E067}" srcOrd="1" destOrd="0" parTransId="{B6F1643E-FB7F-4594-A30A-97DA1B1094C8}" sibTransId="{C59A19D4-1AF7-4E99-A30B-0375657A65C8}"/>
    <dgm:cxn modelId="{F4E674B3-65AD-4F9D-A7CA-50CCA51AE136}" srcId="{19552AE2-FDD9-4FF8-A6B5-62D5D1F52518}" destId="{3815A309-5C96-4413-B02A-101B037C89F3}" srcOrd="2" destOrd="0" parTransId="{79942B7B-7964-4D2B-BAD3-5DA7768A9799}" sibTransId="{CC7C9559-F335-4A05-B488-1A18AD67324C}"/>
    <dgm:cxn modelId="{552C8CD8-8A36-4BAB-BB8D-115784995D9F}" srcId="{5D717324-991C-4EC4-90CC-AB0A8C192754}" destId="{19552AE2-FDD9-4FF8-A6B5-62D5D1F52518}" srcOrd="0" destOrd="0" parTransId="{5153452F-597F-497F-A822-0E880034D293}" sibTransId="{28F2CD89-5FBA-4A5C-950F-734E713A6DF2}"/>
    <dgm:cxn modelId="{0233006B-7B0A-44C6-B6D7-DFA1407BD265}" srcId="{19552AE2-FDD9-4FF8-A6B5-62D5D1F52518}" destId="{12651AE6-80F0-4755-A6CF-78C34580A743}" srcOrd="0" destOrd="0" parTransId="{5807F36B-2554-47EA-B732-1528A29F4082}" sibTransId="{68886FFF-D32D-4471-8B47-BD65F5254DBA}"/>
    <dgm:cxn modelId="{E13D86E4-92C8-4AF1-9F73-D0F49E7C6BD7}" type="presOf" srcId="{5D717324-991C-4EC4-90CC-AB0A8C192754}" destId="{6E24D507-20A9-4D8E-9E62-B96D75B29C30}" srcOrd="0" destOrd="0" presId="urn:microsoft.com/office/officeart/2005/8/layout/list1"/>
    <dgm:cxn modelId="{3D25E54A-C711-472D-8A37-4BDC035E10EC}" type="presParOf" srcId="{6E24D507-20A9-4D8E-9E62-B96D75B29C30}" destId="{DB4D2511-B4E3-4A63-A59A-7E4CE035D210}" srcOrd="0" destOrd="0" presId="urn:microsoft.com/office/officeart/2005/8/layout/list1"/>
    <dgm:cxn modelId="{4D2845C9-8018-415F-A013-4DF9D985116B}" type="presParOf" srcId="{DB4D2511-B4E3-4A63-A59A-7E4CE035D210}" destId="{A173050A-7D20-4482-8580-490AD55B7C19}" srcOrd="0" destOrd="0" presId="urn:microsoft.com/office/officeart/2005/8/layout/list1"/>
    <dgm:cxn modelId="{4EC70BD8-1ACA-4FB2-BC03-88B6B99B833F}" type="presParOf" srcId="{DB4D2511-B4E3-4A63-A59A-7E4CE035D210}" destId="{EA021D94-7BAA-41D2-8447-40C2D1D092A0}" srcOrd="1" destOrd="0" presId="urn:microsoft.com/office/officeart/2005/8/layout/list1"/>
    <dgm:cxn modelId="{ED337E74-DA45-4BAE-97E7-0E295E7CEC01}" type="presParOf" srcId="{6E24D507-20A9-4D8E-9E62-B96D75B29C30}" destId="{E6E2ED50-CEE4-4C6B-8FB2-D9E9C2B532BE}" srcOrd="1" destOrd="0" presId="urn:microsoft.com/office/officeart/2005/8/layout/list1"/>
    <dgm:cxn modelId="{EA8315DD-BAC3-40B9-8972-BE820FCE4051}" type="presParOf" srcId="{6E24D507-20A9-4D8E-9E62-B96D75B29C30}" destId="{2B592849-1C88-43A2-8C2E-B2E577CC3DCB}" srcOrd="2" destOrd="0" presId="urn:microsoft.com/office/officeart/2005/8/layout/list1"/>
    <dgm:cxn modelId="{F5EF1B13-2F00-48B3-9C6A-DE7F9D09B741}" type="presParOf" srcId="{6E24D507-20A9-4D8E-9E62-B96D75B29C30}" destId="{8D62869C-CBEA-48EA-ADBE-72EF4601B5F7}" srcOrd="3" destOrd="0" presId="urn:microsoft.com/office/officeart/2005/8/layout/list1"/>
    <dgm:cxn modelId="{E7048755-50C5-477E-BDBA-8B956A897E61}" type="presParOf" srcId="{6E24D507-20A9-4D8E-9E62-B96D75B29C30}" destId="{8BE85717-3648-4C97-B719-E4B532F7378C}" srcOrd="4" destOrd="0" presId="urn:microsoft.com/office/officeart/2005/8/layout/list1"/>
    <dgm:cxn modelId="{422C3A7B-854F-48C1-AD77-1FC443E44E77}" type="presParOf" srcId="{8BE85717-3648-4C97-B719-E4B532F7378C}" destId="{593402ED-690D-4C6A-9F4A-6C730447503A}" srcOrd="0" destOrd="0" presId="urn:microsoft.com/office/officeart/2005/8/layout/list1"/>
    <dgm:cxn modelId="{2E9E3FC6-1A2F-43E1-ADD1-905562090957}" type="presParOf" srcId="{8BE85717-3648-4C97-B719-E4B532F7378C}" destId="{C5E4BAD1-A330-4AD2-9E1C-AB7E58DDC7BD}" srcOrd="1" destOrd="0" presId="urn:microsoft.com/office/officeart/2005/8/layout/list1"/>
    <dgm:cxn modelId="{47EA7DF1-6E30-4C40-A66C-8FCF15F7A183}" type="presParOf" srcId="{6E24D507-20A9-4D8E-9E62-B96D75B29C30}" destId="{5354D417-CECA-4DFF-A43D-42B232B405D8}" srcOrd="5" destOrd="0" presId="urn:microsoft.com/office/officeart/2005/8/layout/list1"/>
    <dgm:cxn modelId="{477E1159-B04B-47D2-9FA4-074E935594FD}" type="presParOf" srcId="{6E24D507-20A9-4D8E-9E62-B96D75B29C30}" destId="{2D569A80-F943-420D-8E58-80E01DC5BF67}" srcOrd="6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717324-991C-4EC4-90CC-AB0A8C1927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52AE2-FDD9-4FF8-A6B5-62D5D1F52518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Remises TTC – prix à la pompe : limites de pouvoir</a:t>
          </a:r>
          <a:endParaRPr lang="fr-FR" sz="1800" dirty="0">
            <a:solidFill>
              <a:schemeClr val="accent6"/>
            </a:solidFill>
          </a:endParaRPr>
        </a:p>
      </dgm:t>
    </dgm:pt>
    <dgm:pt modelId="{5153452F-597F-497F-A822-0E880034D293}" type="parTrans" cxnId="{552C8CD8-8A36-4BAB-BB8D-115784995D9F}">
      <dgm:prSet/>
      <dgm:spPr/>
      <dgm:t>
        <a:bodyPr/>
        <a:lstStyle/>
        <a:p>
          <a:endParaRPr lang="fr-FR"/>
        </a:p>
      </dgm:t>
    </dgm:pt>
    <dgm:pt modelId="{28F2CD89-5FBA-4A5C-950F-734E713A6DF2}" type="sibTrans" cxnId="{552C8CD8-8A36-4BAB-BB8D-115784995D9F}">
      <dgm:prSet/>
      <dgm:spPr/>
      <dgm:t>
        <a:bodyPr/>
        <a:lstStyle/>
        <a:p>
          <a:endParaRPr lang="fr-FR"/>
        </a:p>
      </dgm:t>
    </dgm:pt>
    <dgm:pt modelId="{94A288E8-E821-45AA-B259-1F1AA343289C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Prix barème : limites de pouvoir TTC</a:t>
          </a:r>
          <a:endParaRPr lang="fr-FR" sz="1800" dirty="0">
            <a:solidFill>
              <a:schemeClr val="accent6"/>
            </a:solidFill>
          </a:endParaRPr>
        </a:p>
      </dgm:t>
    </dgm:pt>
    <dgm:pt modelId="{08E115F2-1D2D-40AE-87E0-8833E4DEFA3C}" type="parTrans" cxnId="{1C3C10A5-24E2-4B07-918C-7EC9D9EC7F3F}">
      <dgm:prSet/>
      <dgm:spPr/>
      <dgm:t>
        <a:bodyPr/>
        <a:lstStyle/>
        <a:p>
          <a:endParaRPr lang="fr-FR"/>
        </a:p>
      </dgm:t>
    </dgm:pt>
    <dgm:pt modelId="{B025E2E8-CFBB-4C00-B424-1255B3B880C0}" type="sibTrans" cxnId="{1C3C10A5-24E2-4B07-918C-7EC9D9EC7F3F}">
      <dgm:prSet/>
      <dgm:spPr/>
      <dgm:t>
        <a:bodyPr/>
        <a:lstStyle/>
        <a:p>
          <a:endParaRPr lang="fr-FR"/>
        </a:p>
      </dgm:t>
    </dgm:pt>
    <dgm:pt modelId="{95C5788C-5680-40FF-AF11-F68BFE142D75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  	</a:t>
          </a:r>
          <a:r>
            <a:rPr lang="fr-FR" sz="1050" b="1" i="1" dirty="0" smtClean="0">
              <a:solidFill>
                <a:schemeClr val="accent6"/>
              </a:solidFill>
            </a:rPr>
            <a:t>en €/M3</a:t>
          </a:r>
          <a:r>
            <a:rPr lang="fr-FR" sz="1400" dirty="0" smtClean="0">
              <a:solidFill>
                <a:schemeClr val="accent6"/>
              </a:solidFill>
            </a:rPr>
            <a:t>		MTW		CODO		DODO</a:t>
          </a:r>
          <a:endParaRPr lang="fr-FR" sz="1400" dirty="0">
            <a:solidFill>
              <a:schemeClr val="accent6"/>
            </a:solidFill>
          </a:endParaRPr>
        </a:p>
      </dgm:t>
    </dgm:pt>
    <dgm:pt modelId="{EFFD25A1-306C-4A2A-BE98-9341135AC1D5}" type="parTrans" cxnId="{954F9E7D-D01A-46D6-A748-113D542EDC07}">
      <dgm:prSet/>
      <dgm:spPr/>
      <dgm:t>
        <a:bodyPr/>
        <a:lstStyle/>
        <a:p>
          <a:endParaRPr lang="fr-FR"/>
        </a:p>
      </dgm:t>
    </dgm:pt>
    <dgm:pt modelId="{50B8F956-A251-441C-B63F-D8204C0F182A}" type="sibTrans" cxnId="{954F9E7D-D01A-46D6-A748-113D542EDC07}">
      <dgm:prSet/>
      <dgm:spPr/>
      <dgm:t>
        <a:bodyPr/>
        <a:lstStyle/>
        <a:p>
          <a:endParaRPr lang="fr-FR"/>
        </a:p>
      </dgm:t>
    </dgm:pt>
    <dgm:pt modelId="{52183CF2-3604-47D0-9DE4-44033F5C7C71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 Chef des Ventes	   :		80 €/M3</a:t>
          </a:r>
          <a:endParaRPr lang="fr-FR" sz="1400" dirty="0">
            <a:solidFill>
              <a:schemeClr val="accent6"/>
            </a:solidFill>
          </a:endParaRPr>
        </a:p>
      </dgm:t>
    </dgm:pt>
    <dgm:pt modelId="{1E433549-49E1-4DDF-AF24-5F0A7718B036}" type="parTrans" cxnId="{4407AAB6-BEBC-4244-B84B-B25FCED39B65}">
      <dgm:prSet/>
      <dgm:spPr/>
      <dgm:t>
        <a:bodyPr/>
        <a:lstStyle/>
        <a:p>
          <a:endParaRPr lang="fr-FR"/>
        </a:p>
      </dgm:t>
    </dgm:pt>
    <dgm:pt modelId="{7A3F8B60-CF1D-45EC-971D-E9701090B24B}" type="sibTrans" cxnId="{4407AAB6-BEBC-4244-B84B-B25FCED39B65}">
      <dgm:prSet/>
      <dgm:spPr/>
      <dgm:t>
        <a:bodyPr/>
        <a:lstStyle/>
        <a:p>
          <a:endParaRPr lang="fr-FR"/>
        </a:p>
      </dgm:t>
    </dgm:pt>
    <dgm:pt modelId="{2C10BFAB-AF15-4C37-BFE0-75D6C927B30E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 Responsable Réseau  :  	100		  60		  25</a:t>
          </a:r>
          <a:endParaRPr lang="fr-FR" sz="1400" dirty="0">
            <a:solidFill>
              <a:schemeClr val="accent6"/>
            </a:solidFill>
          </a:endParaRPr>
        </a:p>
      </dgm:t>
    </dgm:pt>
    <dgm:pt modelId="{ECD1D46A-F25D-4FDD-BF1C-A0F4FF6841BE}" type="parTrans" cxnId="{3368D9EC-7C8F-46DA-A952-4E56350E79E0}">
      <dgm:prSet/>
      <dgm:spPr/>
      <dgm:t>
        <a:bodyPr/>
        <a:lstStyle/>
        <a:p>
          <a:endParaRPr lang="fr-FR"/>
        </a:p>
      </dgm:t>
    </dgm:pt>
    <dgm:pt modelId="{CEE8F6FD-0973-4586-B4EB-44477A673340}" type="sibTrans" cxnId="{3368D9EC-7C8F-46DA-A952-4E56350E79E0}">
      <dgm:prSet/>
      <dgm:spPr/>
      <dgm:t>
        <a:bodyPr/>
        <a:lstStyle/>
        <a:p>
          <a:endParaRPr lang="fr-FR"/>
        </a:p>
      </dgm:t>
    </dgm:pt>
    <dgm:pt modelId="{F905D9A2-92E2-4856-96C4-117D5578CC4F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 Responsable Réseau 	   :		85 €/M3</a:t>
          </a:r>
          <a:endParaRPr lang="fr-FR" sz="1400" dirty="0">
            <a:solidFill>
              <a:schemeClr val="accent6"/>
            </a:solidFill>
          </a:endParaRPr>
        </a:p>
      </dgm:t>
    </dgm:pt>
    <dgm:pt modelId="{E1ADADAA-17B6-4B04-8110-3BB10BA77ED5}" type="parTrans" cxnId="{FCB4EA8E-8155-4FB1-B4F9-84EEC1F37893}">
      <dgm:prSet/>
      <dgm:spPr/>
      <dgm:t>
        <a:bodyPr/>
        <a:lstStyle/>
        <a:p>
          <a:endParaRPr lang="fr-FR"/>
        </a:p>
      </dgm:t>
    </dgm:pt>
    <dgm:pt modelId="{9A795879-560B-4C9A-BBDD-924C99DC13E5}" type="sibTrans" cxnId="{FCB4EA8E-8155-4FB1-B4F9-84EEC1F37893}">
      <dgm:prSet/>
      <dgm:spPr/>
      <dgm:t>
        <a:bodyPr/>
        <a:lstStyle/>
        <a:p>
          <a:endParaRPr lang="fr-FR"/>
        </a:p>
      </dgm:t>
    </dgm:pt>
    <dgm:pt modelId="{416C78DF-B299-45A0-810F-0C7DFCCD5EE1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 Chef des Ventes :	 90		  55		  20</a:t>
          </a:r>
          <a:endParaRPr lang="fr-FR" sz="1400" dirty="0">
            <a:solidFill>
              <a:schemeClr val="accent6"/>
            </a:solidFill>
          </a:endParaRPr>
        </a:p>
      </dgm:t>
    </dgm:pt>
    <dgm:pt modelId="{6D350CD0-91F2-4CCA-AE9E-9092EC6B9AB0}" type="parTrans" cxnId="{AC8A7937-20FA-42A2-A3AC-A2E7C86664F9}">
      <dgm:prSet/>
      <dgm:spPr/>
      <dgm:t>
        <a:bodyPr/>
        <a:lstStyle/>
        <a:p>
          <a:endParaRPr lang="fr-FR"/>
        </a:p>
      </dgm:t>
    </dgm:pt>
    <dgm:pt modelId="{5DE5C08C-74C0-472E-BBE2-6F6C01F29086}" type="sibTrans" cxnId="{AC8A7937-20FA-42A2-A3AC-A2E7C86664F9}">
      <dgm:prSet/>
      <dgm:spPr/>
      <dgm:t>
        <a:bodyPr/>
        <a:lstStyle/>
        <a:p>
          <a:endParaRPr lang="fr-FR"/>
        </a:p>
      </dgm:t>
    </dgm:pt>
    <dgm:pt modelId="{825DFAC1-22CC-495A-A22A-DF3B1E8986FE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Fonctionnement</a:t>
          </a:r>
          <a:endParaRPr lang="fr-FR" sz="1800" dirty="0">
            <a:solidFill>
              <a:schemeClr val="accent6"/>
            </a:solidFill>
          </a:endParaRPr>
        </a:p>
      </dgm:t>
    </dgm:pt>
    <dgm:pt modelId="{71268A5B-639F-4838-B410-26BF74422C44}" type="parTrans" cxnId="{5E0712AE-933F-4C00-9B6E-BD58BF08A537}">
      <dgm:prSet/>
      <dgm:spPr/>
      <dgm:t>
        <a:bodyPr/>
        <a:lstStyle/>
        <a:p>
          <a:endParaRPr lang="fr-FR"/>
        </a:p>
      </dgm:t>
    </dgm:pt>
    <dgm:pt modelId="{B1144899-E6D3-457B-B577-F571394790F3}" type="sibTrans" cxnId="{5E0712AE-933F-4C00-9B6E-BD58BF08A537}">
      <dgm:prSet/>
      <dgm:spPr/>
      <dgm:t>
        <a:bodyPr/>
        <a:lstStyle/>
        <a:p>
          <a:endParaRPr lang="fr-FR"/>
        </a:p>
      </dgm:t>
    </dgm:pt>
    <dgm:pt modelId="{2982D93F-B7BC-4232-924B-4FDF9AE0FDCF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Les clients Multicard </a:t>
          </a:r>
          <a:r>
            <a:rPr lang="fr-FR" sz="1400" dirty="0" err="1" smtClean="0">
              <a:solidFill>
                <a:schemeClr val="accent6"/>
              </a:solidFill>
            </a:rPr>
            <a:t>Routex</a:t>
          </a:r>
          <a:r>
            <a:rPr lang="fr-FR" sz="1400" dirty="0" smtClean="0">
              <a:solidFill>
                <a:schemeClr val="accent6"/>
              </a:solidFill>
            </a:rPr>
            <a:t> peuvent bénéficier de 3 systèmes de facturation : au prix à la pompe remisé, au prix barème remisé ou enfin au meilleur des deux.</a:t>
          </a:r>
          <a:endParaRPr lang="fr-FR" sz="1400" dirty="0">
            <a:solidFill>
              <a:schemeClr val="accent6"/>
            </a:solidFill>
          </a:endParaRPr>
        </a:p>
      </dgm:t>
    </dgm:pt>
    <dgm:pt modelId="{AB3C5937-3B0C-4FED-9D19-F4DE5D08AA02}" type="parTrans" cxnId="{8B17734B-C29F-4465-8B3D-661061E309FE}">
      <dgm:prSet/>
      <dgm:spPr/>
      <dgm:t>
        <a:bodyPr/>
        <a:lstStyle/>
        <a:p>
          <a:endParaRPr lang="fr-FR"/>
        </a:p>
      </dgm:t>
    </dgm:pt>
    <dgm:pt modelId="{D5DEAEB6-4C3E-4E1E-A9E2-B76082BB3800}" type="sibTrans" cxnId="{8B17734B-C29F-4465-8B3D-661061E309FE}">
      <dgm:prSet/>
      <dgm:spPr/>
      <dgm:t>
        <a:bodyPr/>
        <a:lstStyle/>
        <a:p>
          <a:endParaRPr lang="fr-FR"/>
        </a:p>
      </dgm:t>
    </dgm:pt>
    <dgm:pt modelId="{54053765-0FBA-477F-A96E-88E46D078536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Le service commercial Cartes établit ses offres en fonction des 3 propositions et selon les limites de pouvoir ci-dessous.</a:t>
          </a:r>
          <a:endParaRPr lang="fr-FR" sz="1400" dirty="0">
            <a:solidFill>
              <a:schemeClr val="accent6"/>
            </a:solidFill>
          </a:endParaRPr>
        </a:p>
      </dgm:t>
    </dgm:pt>
    <dgm:pt modelId="{CF50FF0F-1AB3-4C72-9B17-C4278E194927}" type="parTrans" cxnId="{4A6E2470-6A68-49C8-B42D-12A5631BE96D}">
      <dgm:prSet/>
      <dgm:spPr/>
      <dgm:t>
        <a:bodyPr/>
        <a:lstStyle/>
        <a:p>
          <a:endParaRPr lang="fr-FR"/>
        </a:p>
      </dgm:t>
    </dgm:pt>
    <dgm:pt modelId="{964F1601-06EF-40D4-8392-AE7F5A7E2108}" type="sibTrans" cxnId="{4A6E2470-6A68-49C8-B42D-12A5631BE96D}">
      <dgm:prSet/>
      <dgm:spPr/>
      <dgm:t>
        <a:bodyPr/>
        <a:lstStyle/>
        <a:p>
          <a:endParaRPr lang="fr-FR"/>
        </a:p>
      </dgm:t>
    </dgm:pt>
    <dgm:pt modelId="{6E24D507-20A9-4D8E-9E62-B96D75B29C30}" type="pres">
      <dgm:prSet presAssocID="{5D717324-991C-4EC4-90CC-AB0A8C1927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689C091-FF06-430C-A751-41ACD020E739}" type="pres">
      <dgm:prSet presAssocID="{825DFAC1-22CC-495A-A22A-DF3B1E8986FE}" presName="parentLin" presStyleCnt="0"/>
      <dgm:spPr/>
    </dgm:pt>
    <dgm:pt modelId="{98149298-F691-4342-9631-455F8A1159D9}" type="pres">
      <dgm:prSet presAssocID="{825DFAC1-22CC-495A-A22A-DF3B1E8986FE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43522A1C-28C9-41A8-B070-B9E10E7E2FDB}" type="pres">
      <dgm:prSet presAssocID="{825DFAC1-22CC-495A-A22A-DF3B1E8986F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2CF626-74DF-40EB-9A16-58E6A4E0C766}" type="pres">
      <dgm:prSet presAssocID="{825DFAC1-22CC-495A-A22A-DF3B1E8986FE}" presName="negativeSpace" presStyleCnt="0"/>
      <dgm:spPr/>
    </dgm:pt>
    <dgm:pt modelId="{65FF6FEC-E83C-480E-B6FC-5F956CE6EFBC}" type="pres">
      <dgm:prSet presAssocID="{825DFAC1-22CC-495A-A22A-DF3B1E8986F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A02EC9-21AA-4F6F-A457-8320DE1CBB13}" type="pres">
      <dgm:prSet presAssocID="{B1144899-E6D3-457B-B577-F571394790F3}" presName="spaceBetweenRectangles" presStyleCnt="0"/>
      <dgm:spPr/>
    </dgm:pt>
    <dgm:pt modelId="{DB4D2511-B4E3-4A63-A59A-7E4CE035D210}" type="pres">
      <dgm:prSet presAssocID="{19552AE2-FDD9-4FF8-A6B5-62D5D1F52518}" presName="parentLin" presStyleCnt="0"/>
      <dgm:spPr/>
    </dgm:pt>
    <dgm:pt modelId="{A173050A-7D20-4482-8580-490AD55B7C19}" type="pres">
      <dgm:prSet presAssocID="{19552AE2-FDD9-4FF8-A6B5-62D5D1F5251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EA021D94-7BAA-41D2-8447-40C2D1D092A0}" type="pres">
      <dgm:prSet presAssocID="{19552AE2-FDD9-4FF8-A6B5-62D5D1F5251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2ED50-CEE4-4C6B-8FB2-D9E9C2B532BE}" type="pres">
      <dgm:prSet presAssocID="{19552AE2-FDD9-4FF8-A6B5-62D5D1F52518}" presName="negativeSpace" presStyleCnt="0"/>
      <dgm:spPr/>
    </dgm:pt>
    <dgm:pt modelId="{2B592849-1C88-43A2-8C2E-B2E577CC3DCB}" type="pres">
      <dgm:prSet presAssocID="{19552AE2-FDD9-4FF8-A6B5-62D5D1F52518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62869C-CBEA-48EA-ADBE-72EF4601B5F7}" type="pres">
      <dgm:prSet presAssocID="{28F2CD89-5FBA-4A5C-950F-734E713A6DF2}" presName="spaceBetweenRectangles" presStyleCnt="0"/>
      <dgm:spPr/>
    </dgm:pt>
    <dgm:pt modelId="{8BE85717-3648-4C97-B719-E4B532F7378C}" type="pres">
      <dgm:prSet presAssocID="{94A288E8-E821-45AA-B259-1F1AA343289C}" presName="parentLin" presStyleCnt="0"/>
      <dgm:spPr/>
    </dgm:pt>
    <dgm:pt modelId="{593402ED-690D-4C6A-9F4A-6C730447503A}" type="pres">
      <dgm:prSet presAssocID="{94A288E8-E821-45AA-B259-1F1AA343289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C5E4BAD1-A330-4AD2-9E1C-AB7E58DDC7BD}" type="pres">
      <dgm:prSet presAssocID="{94A288E8-E821-45AA-B259-1F1AA343289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4D417-CECA-4DFF-A43D-42B232B405D8}" type="pres">
      <dgm:prSet presAssocID="{94A288E8-E821-45AA-B259-1F1AA343289C}" presName="negativeSpace" presStyleCnt="0"/>
      <dgm:spPr/>
    </dgm:pt>
    <dgm:pt modelId="{2D569A80-F943-420D-8E58-80E01DC5BF67}" type="pres">
      <dgm:prSet presAssocID="{94A288E8-E821-45AA-B259-1F1AA343289C}" presName="childText" presStyleLbl="conFgAcc1" presStyleIdx="2" presStyleCnt="3" custScaleY="1047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F92FD74-FE45-48F2-8ED0-8F89DFB1FE91}" type="presOf" srcId="{2C10BFAB-AF15-4C37-BFE0-75D6C927B30E}" destId="{2B592849-1C88-43A2-8C2E-B2E577CC3DCB}" srcOrd="0" destOrd="2" presId="urn:microsoft.com/office/officeart/2005/8/layout/list1"/>
    <dgm:cxn modelId="{71B749EC-70F9-44F4-86BE-13633932F3F8}" type="presOf" srcId="{825DFAC1-22CC-495A-A22A-DF3B1E8986FE}" destId="{98149298-F691-4342-9631-455F8A1159D9}" srcOrd="0" destOrd="0" presId="urn:microsoft.com/office/officeart/2005/8/layout/list1"/>
    <dgm:cxn modelId="{954F9E7D-D01A-46D6-A748-113D542EDC07}" srcId="{19552AE2-FDD9-4FF8-A6B5-62D5D1F52518}" destId="{95C5788C-5680-40FF-AF11-F68BFE142D75}" srcOrd="0" destOrd="0" parTransId="{EFFD25A1-306C-4A2A-BE98-9341135AC1D5}" sibTransId="{50B8F956-A251-441C-B63F-D8204C0F182A}"/>
    <dgm:cxn modelId="{7F21E641-2C93-4554-8B93-8FC6260E29EB}" type="presOf" srcId="{5D717324-991C-4EC4-90CC-AB0A8C192754}" destId="{6E24D507-20A9-4D8E-9E62-B96D75B29C30}" srcOrd="0" destOrd="0" presId="urn:microsoft.com/office/officeart/2005/8/layout/list1"/>
    <dgm:cxn modelId="{D1A6539A-EF62-4CA6-94A3-BEF9C752D585}" type="presOf" srcId="{416C78DF-B299-45A0-810F-0C7DFCCD5EE1}" destId="{2B592849-1C88-43A2-8C2E-B2E577CC3DCB}" srcOrd="0" destOrd="1" presId="urn:microsoft.com/office/officeart/2005/8/layout/list1"/>
    <dgm:cxn modelId="{FCB4EA8E-8155-4FB1-B4F9-84EEC1F37893}" srcId="{94A288E8-E821-45AA-B259-1F1AA343289C}" destId="{F905D9A2-92E2-4856-96C4-117D5578CC4F}" srcOrd="1" destOrd="0" parTransId="{E1ADADAA-17B6-4B04-8110-3BB10BA77ED5}" sibTransId="{9A795879-560B-4C9A-BBDD-924C99DC13E5}"/>
    <dgm:cxn modelId="{0F284F02-1E04-41CE-B67C-D8246FB02A4E}" type="presOf" srcId="{94A288E8-E821-45AA-B259-1F1AA343289C}" destId="{C5E4BAD1-A330-4AD2-9E1C-AB7E58DDC7BD}" srcOrd="1" destOrd="0" presId="urn:microsoft.com/office/officeart/2005/8/layout/list1"/>
    <dgm:cxn modelId="{4407AAB6-BEBC-4244-B84B-B25FCED39B65}" srcId="{94A288E8-E821-45AA-B259-1F1AA343289C}" destId="{52183CF2-3604-47D0-9DE4-44033F5C7C71}" srcOrd="0" destOrd="0" parTransId="{1E433549-49E1-4DDF-AF24-5F0A7718B036}" sibTransId="{7A3F8B60-CF1D-45EC-971D-E9701090B24B}"/>
    <dgm:cxn modelId="{5E0712AE-933F-4C00-9B6E-BD58BF08A537}" srcId="{5D717324-991C-4EC4-90CC-AB0A8C192754}" destId="{825DFAC1-22CC-495A-A22A-DF3B1E8986FE}" srcOrd="0" destOrd="0" parTransId="{71268A5B-639F-4838-B410-26BF74422C44}" sibTransId="{B1144899-E6D3-457B-B577-F571394790F3}"/>
    <dgm:cxn modelId="{4A6E2470-6A68-49C8-B42D-12A5631BE96D}" srcId="{825DFAC1-22CC-495A-A22A-DF3B1E8986FE}" destId="{54053765-0FBA-477F-A96E-88E46D078536}" srcOrd="1" destOrd="0" parTransId="{CF50FF0F-1AB3-4C72-9B17-C4278E194927}" sibTransId="{964F1601-06EF-40D4-8392-AE7F5A7E2108}"/>
    <dgm:cxn modelId="{05674D11-7966-4038-A2D0-102FDEF54DC1}" type="presOf" srcId="{2982D93F-B7BC-4232-924B-4FDF9AE0FDCF}" destId="{65FF6FEC-E83C-480E-B6FC-5F956CE6EFBC}" srcOrd="0" destOrd="0" presId="urn:microsoft.com/office/officeart/2005/8/layout/list1"/>
    <dgm:cxn modelId="{1C3C10A5-24E2-4B07-918C-7EC9D9EC7F3F}" srcId="{5D717324-991C-4EC4-90CC-AB0A8C192754}" destId="{94A288E8-E821-45AA-B259-1F1AA343289C}" srcOrd="2" destOrd="0" parTransId="{08E115F2-1D2D-40AE-87E0-8833E4DEFA3C}" sibTransId="{B025E2E8-CFBB-4C00-B424-1255B3B880C0}"/>
    <dgm:cxn modelId="{AC8A7937-20FA-42A2-A3AC-A2E7C86664F9}" srcId="{19552AE2-FDD9-4FF8-A6B5-62D5D1F52518}" destId="{416C78DF-B299-45A0-810F-0C7DFCCD5EE1}" srcOrd="1" destOrd="0" parTransId="{6D350CD0-91F2-4CCA-AE9E-9092EC6B9AB0}" sibTransId="{5DE5C08C-74C0-472E-BBE2-6F6C01F29086}"/>
    <dgm:cxn modelId="{826E7AB2-4F76-4523-BF95-FB3DCD323D4C}" type="presOf" srcId="{54053765-0FBA-477F-A96E-88E46D078536}" destId="{65FF6FEC-E83C-480E-B6FC-5F956CE6EFBC}" srcOrd="0" destOrd="1" presId="urn:microsoft.com/office/officeart/2005/8/layout/list1"/>
    <dgm:cxn modelId="{26FBEB33-724F-472F-89FE-B542B50A97CB}" type="presOf" srcId="{19552AE2-FDD9-4FF8-A6B5-62D5D1F52518}" destId="{EA021D94-7BAA-41D2-8447-40C2D1D092A0}" srcOrd="1" destOrd="0" presId="urn:microsoft.com/office/officeart/2005/8/layout/list1"/>
    <dgm:cxn modelId="{C4A7C41A-0978-45F4-8826-64BC2A87E844}" type="presOf" srcId="{19552AE2-FDD9-4FF8-A6B5-62D5D1F52518}" destId="{A173050A-7D20-4482-8580-490AD55B7C19}" srcOrd="0" destOrd="0" presId="urn:microsoft.com/office/officeart/2005/8/layout/list1"/>
    <dgm:cxn modelId="{3368D9EC-7C8F-46DA-A952-4E56350E79E0}" srcId="{19552AE2-FDD9-4FF8-A6B5-62D5D1F52518}" destId="{2C10BFAB-AF15-4C37-BFE0-75D6C927B30E}" srcOrd="2" destOrd="0" parTransId="{ECD1D46A-F25D-4FDD-BF1C-A0F4FF6841BE}" sibTransId="{CEE8F6FD-0973-4586-B4EB-44477A673340}"/>
    <dgm:cxn modelId="{5CB434E9-8E5C-41FA-8313-E74A4F8D811E}" type="presOf" srcId="{825DFAC1-22CC-495A-A22A-DF3B1E8986FE}" destId="{43522A1C-28C9-41A8-B070-B9E10E7E2FDB}" srcOrd="1" destOrd="0" presId="urn:microsoft.com/office/officeart/2005/8/layout/list1"/>
    <dgm:cxn modelId="{8B17734B-C29F-4465-8B3D-661061E309FE}" srcId="{825DFAC1-22CC-495A-A22A-DF3B1E8986FE}" destId="{2982D93F-B7BC-4232-924B-4FDF9AE0FDCF}" srcOrd="0" destOrd="0" parTransId="{AB3C5937-3B0C-4FED-9D19-F4DE5D08AA02}" sibTransId="{D5DEAEB6-4C3E-4E1E-A9E2-B76082BB3800}"/>
    <dgm:cxn modelId="{552C8CD8-8A36-4BAB-BB8D-115784995D9F}" srcId="{5D717324-991C-4EC4-90CC-AB0A8C192754}" destId="{19552AE2-FDD9-4FF8-A6B5-62D5D1F52518}" srcOrd="1" destOrd="0" parTransId="{5153452F-597F-497F-A822-0E880034D293}" sibTransId="{28F2CD89-5FBA-4A5C-950F-734E713A6DF2}"/>
    <dgm:cxn modelId="{6D03F666-689D-4C78-986F-B12DEFF3354C}" type="presOf" srcId="{52183CF2-3604-47D0-9DE4-44033F5C7C71}" destId="{2D569A80-F943-420D-8E58-80E01DC5BF67}" srcOrd="0" destOrd="0" presId="urn:microsoft.com/office/officeart/2005/8/layout/list1"/>
    <dgm:cxn modelId="{C23956CB-B6DE-4BD2-B7A0-391BD8B1680C}" type="presOf" srcId="{F905D9A2-92E2-4856-96C4-117D5578CC4F}" destId="{2D569A80-F943-420D-8E58-80E01DC5BF67}" srcOrd="0" destOrd="1" presId="urn:microsoft.com/office/officeart/2005/8/layout/list1"/>
    <dgm:cxn modelId="{E862A674-B574-472D-996F-2BEC2607B946}" type="presOf" srcId="{95C5788C-5680-40FF-AF11-F68BFE142D75}" destId="{2B592849-1C88-43A2-8C2E-B2E577CC3DCB}" srcOrd="0" destOrd="0" presId="urn:microsoft.com/office/officeart/2005/8/layout/list1"/>
    <dgm:cxn modelId="{65162614-B07E-4606-B946-89CB42F8F30B}" type="presOf" srcId="{94A288E8-E821-45AA-B259-1F1AA343289C}" destId="{593402ED-690D-4C6A-9F4A-6C730447503A}" srcOrd="0" destOrd="0" presId="urn:microsoft.com/office/officeart/2005/8/layout/list1"/>
    <dgm:cxn modelId="{BFAA359B-7058-462B-94B2-5B1DA84FA3D0}" type="presParOf" srcId="{6E24D507-20A9-4D8E-9E62-B96D75B29C30}" destId="{F689C091-FF06-430C-A751-41ACD020E739}" srcOrd="0" destOrd="0" presId="urn:microsoft.com/office/officeart/2005/8/layout/list1"/>
    <dgm:cxn modelId="{51A8D378-F80C-45A0-9348-3C60332CF914}" type="presParOf" srcId="{F689C091-FF06-430C-A751-41ACD020E739}" destId="{98149298-F691-4342-9631-455F8A1159D9}" srcOrd="0" destOrd="0" presId="urn:microsoft.com/office/officeart/2005/8/layout/list1"/>
    <dgm:cxn modelId="{0B0E407D-CCBD-468E-A4E2-38A209D8F772}" type="presParOf" srcId="{F689C091-FF06-430C-A751-41ACD020E739}" destId="{43522A1C-28C9-41A8-B070-B9E10E7E2FDB}" srcOrd="1" destOrd="0" presId="urn:microsoft.com/office/officeart/2005/8/layout/list1"/>
    <dgm:cxn modelId="{ECE46A4D-75F4-4B13-A858-5E2B0F0964BA}" type="presParOf" srcId="{6E24D507-20A9-4D8E-9E62-B96D75B29C30}" destId="{942CF626-74DF-40EB-9A16-58E6A4E0C766}" srcOrd="1" destOrd="0" presId="urn:microsoft.com/office/officeart/2005/8/layout/list1"/>
    <dgm:cxn modelId="{8EE56C9B-A4C7-4C8F-9F4F-B2A80B69A9DB}" type="presParOf" srcId="{6E24D507-20A9-4D8E-9E62-B96D75B29C30}" destId="{65FF6FEC-E83C-480E-B6FC-5F956CE6EFBC}" srcOrd="2" destOrd="0" presId="urn:microsoft.com/office/officeart/2005/8/layout/list1"/>
    <dgm:cxn modelId="{F4D82205-40D5-44E2-AA00-4DAE13534CF8}" type="presParOf" srcId="{6E24D507-20A9-4D8E-9E62-B96D75B29C30}" destId="{A1A02EC9-21AA-4F6F-A457-8320DE1CBB13}" srcOrd="3" destOrd="0" presId="urn:microsoft.com/office/officeart/2005/8/layout/list1"/>
    <dgm:cxn modelId="{B5AFDC34-65D6-4F37-BCAA-B541C5A8A60E}" type="presParOf" srcId="{6E24D507-20A9-4D8E-9E62-B96D75B29C30}" destId="{DB4D2511-B4E3-4A63-A59A-7E4CE035D210}" srcOrd="4" destOrd="0" presId="urn:microsoft.com/office/officeart/2005/8/layout/list1"/>
    <dgm:cxn modelId="{A49CD559-EE98-4130-92FA-9393D5EF02C4}" type="presParOf" srcId="{DB4D2511-B4E3-4A63-A59A-7E4CE035D210}" destId="{A173050A-7D20-4482-8580-490AD55B7C19}" srcOrd="0" destOrd="0" presId="urn:microsoft.com/office/officeart/2005/8/layout/list1"/>
    <dgm:cxn modelId="{EE255E7E-3942-473A-964E-019A6D9B2A83}" type="presParOf" srcId="{DB4D2511-B4E3-4A63-A59A-7E4CE035D210}" destId="{EA021D94-7BAA-41D2-8447-40C2D1D092A0}" srcOrd="1" destOrd="0" presId="urn:microsoft.com/office/officeart/2005/8/layout/list1"/>
    <dgm:cxn modelId="{B1556CA4-2DAF-47E9-9F28-460E49738D5F}" type="presParOf" srcId="{6E24D507-20A9-4D8E-9E62-B96D75B29C30}" destId="{E6E2ED50-CEE4-4C6B-8FB2-D9E9C2B532BE}" srcOrd="5" destOrd="0" presId="urn:microsoft.com/office/officeart/2005/8/layout/list1"/>
    <dgm:cxn modelId="{088022E7-C610-4B3F-973B-52C8C6FD1987}" type="presParOf" srcId="{6E24D507-20A9-4D8E-9E62-B96D75B29C30}" destId="{2B592849-1C88-43A2-8C2E-B2E577CC3DCB}" srcOrd="6" destOrd="0" presId="urn:microsoft.com/office/officeart/2005/8/layout/list1"/>
    <dgm:cxn modelId="{985BEBB7-DAC5-436C-B68C-7DBD4445BE2A}" type="presParOf" srcId="{6E24D507-20A9-4D8E-9E62-B96D75B29C30}" destId="{8D62869C-CBEA-48EA-ADBE-72EF4601B5F7}" srcOrd="7" destOrd="0" presId="urn:microsoft.com/office/officeart/2005/8/layout/list1"/>
    <dgm:cxn modelId="{6D2D3492-227A-46AD-BAD4-18BC3DCEF224}" type="presParOf" srcId="{6E24D507-20A9-4D8E-9E62-B96D75B29C30}" destId="{8BE85717-3648-4C97-B719-E4B532F7378C}" srcOrd="8" destOrd="0" presId="urn:microsoft.com/office/officeart/2005/8/layout/list1"/>
    <dgm:cxn modelId="{C9E16585-654C-4BE3-AEF9-7D46C5FC0A5D}" type="presParOf" srcId="{8BE85717-3648-4C97-B719-E4B532F7378C}" destId="{593402ED-690D-4C6A-9F4A-6C730447503A}" srcOrd="0" destOrd="0" presId="urn:microsoft.com/office/officeart/2005/8/layout/list1"/>
    <dgm:cxn modelId="{D62BB448-049A-49C1-AD0A-614CBEA1C90F}" type="presParOf" srcId="{8BE85717-3648-4C97-B719-E4B532F7378C}" destId="{C5E4BAD1-A330-4AD2-9E1C-AB7E58DDC7BD}" srcOrd="1" destOrd="0" presId="urn:microsoft.com/office/officeart/2005/8/layout/list1"/>
    <dgm:cxn modelId="{25B159A9-761C-46A1-ACA8-D383332EC403}" type="presParOf" srcId="{6E24D507-20A9-4D8E-9E62-B96D75B29C30}" destId="{5354D417-CECA-4DFF-A43D-42B232B405D8}" srcOrd="9" destOrd="0" presId="urn:microsoft.com/office/officeart/2005/8/layout/list1"/>
    <dgm:cxn modelId="{A9FC3B7D-33E6-46E7-9218-194B5BB5E75A}" type="presParOf" srcId="{6E24D507-20A9-4D8E-9E62-B96D75B29C30}" destId="{2D569A80-F943-420D-8E58-80E01DC5BF67}" srcOrd="10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717324-991C-4EC4-90CC-AB0A8C1927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52AE2-FDD9-4FF8-A6B5-62D5D1F52518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Fonctionnement </a:t>
          </a:r>
          <a:endParaRPr lang="fr-FR" sz="1800" dirty="0">
            <a:solidFill>
              <a:schemeClr val="accent6"/>
            </a:solidFill>
          </a:endParaRPr>
        </a:p>
      </dgm:t>
    </dgm:pt>
    <dgm:pt modelId="{5153452F-597F-497F-A822-0E880034D293}" type="parTrans" cxnId="{552C8CD8-8A36-4BAB-BB8D-115784995D9F}">
      <dgm:prSet/>
      <dgm:spPr/>
      <dgm:t>
        <a:bodyPr/>
        <a:lstStyle/>
        <a:p>
          <a:endParaRPr lang="fr-FR"/>
        </a:p>
      </dgm:t>
    </dgm:pt>
    <dgm:pt modelId="{28F2CD89-5FBA-4A5C-950F-734E713A6DF2}" type="sibTrans" cxnId="{552C8CD8-8A36-4BAB-BB8D-115784995D9F}">
      <dgm:prSet/>
      <dgm:spPr/>
      <dgm:t>
        <a:bodyPr/>
        <a:lstStyle/>
        <a:p>
          <a:endParaRPr lang="fr-FR"/>
        </a:p>
      </dgm:t>
    </dgm:pt>
    <dgm:pt modelId="{94A288E8-E821-45AA-B259-1F1AA343289C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Limites de pouvoir</a:t>
          </a:r>
        </a:p>
        <a:p>
          <a:r>
            <a:rPr lang="fr-FR" sz="1100" dirty="0" smtClean="0">
              <a:solidFill>
                <a:schemeClr val="accent6"/>
              </a:solidFill>
            </a:rPr>
            <a:t>(Remises Maximum à appliquer sur le </a:t>
          </a:r>
          <a:r>
            <a:rPr lang="fr-FR" sz="1100" dirty="0" err="1" smtClean="0">
              <a:solidFill>
                <a:schemeClr val="accent6"/>
              </a:solidFill>
            </a:rPr>
            <a:t>Listino</a:t>
          </a:r>
          <a:r>
            <a:rPr lang="fr-FR" sz="1100" dirty="0" smtClean="0">
              <a:solidFill>
                <a:schemeClr val="accent6"/>
              </a:solidFill>
            </a:rPr>
            <a:t>)</a:t>
          </a:r>
          <a:endParaRPr lang="fr-FR" sz="1100" dirty="0">
            <a:solidFill>
              <a:schemeClr val="accent6"/>
            </a:solidFill>
          </a:endParaRPr>
        </a:p>
      </dgm:t>
    </dgm:pt>
    <dgm:pt modelId="{08E115F2-1D2D-40AE-87E0-8833E4DEFA3C}" type="parTrans" cxnId="{1C3C10A5-24E2-4B07-918C-7EC9D9EC7F3F}">
      <dgm:prSet/>
      <dgm:spPr/>
      <dgm:t>
        <a:bodyPr/>
        <a:lstStyle/>
        <a:p>
          <a:endParaRPr lang="fr-FR"/>
        </a:p>
      </dgm:t>
    </dgm:pt>
    <dgm:pt modelId="{B025E2E8-CFBB-4C00-B424-1255B3B880C0}" type="sibTrans" cxnId="{1C3C10A5-24E2-4B07-918C-7EC9D9EC7F3F}">
      <dgm:prSet/>
      <dgm:spPr/>
      <dgm:t>
        <a:bodyPr/>
        <a:lstStyle/>
        <a:p>
          <a:endParaRPr lang="fr-FR"/>
        </a:p>
      </dgm:t>
    </dgm:pt>
    <dgm:pt modelId="{7CCDBAE7-BE3E-443A-8287-AD869E244BC1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 SLW 	 				remise max 5,60 €/m3 (Diesel)							  	remise max 5,00 €/m3 (Essence)</a:t>
          </a:r>
          <a:endParaRPr lang="fr-FR" sz="1400" dirty="0">
            <a:solidFill>
              <a:schemeClr val="accent6"/>
            </a:solidFill>
          </a:endParaRPr>
        </a:p>
      </dgm:t>
    </dgm:pt>
    <dgm:pt modelId="{D70F74EF-AA87-44A1-84AC-FF95B340BDF9}" type="parTrans" cxnId="{B90AD526-36B9-4A3D-A5C7-9DAEA71DD3A7}">
      <dgm:prSet/>
      <dgm:spPr/>
      <dgm:t>
        <a:bodyPr/>
        <a:lstStyle/>
        <a:p>
          <a:endParaRPr lang="fr-FR"/>
        </a:p>
      </dgm:t>
    </dgm:pt>
    <dgm:pt modelId="{64CC20B5-3257-4BB3-8118-B733C73D960C}" type="sibTrans" cxnId="{B90AD526-36B9-4A3D-A5C7-9DAEA71DD3A7}">
      <dgm:prSet/>
      <dgm:spPr/>
      <dgm:t>
        <a:bodyPr/>
        <a:lstStyle/>
        <a:p>
          <a:endParaRPr lang="fr-FR"/>
        </a:p>
      </dgm:t>
    </dgm:pt>
    <dgm:pt modelId="{F905D9A2-92E2-4856-96C4-117D5578CC4F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Responsables Ventes &amp; Support aux ventes 		remise max 3,00 €/m3 (Tous </a:t>
          </a:r>
          <a:r>
            <a:rPr lang="fr-FR" sz="1400" dirty="0" err="1" smtClean="0">
              <a:solidFill>
                <a:schemeClr val="accent6"/>
              </a:solidFill>
            </a:rPr>
            <a:t>Prod</a:t>
          </a:r>
          <a:r>
            <a:rPr lang="fr-FR" sz="1400" dirty="0" smtClean="0">
              <a:solidFill>
                <a:schemeClr val="accent6"/>
              </a:solidFill>
            </a:rPr>
            <a:t>)</a:t>
          </a:r>
          <a:endParaRPr lang="fr-FR" sz="1400" dirty="0">
            <a:solidFill>
              <a:schemeClr val="accent6"/>
            </a:solidFill>
          </a:endParaRPr>
        </a:p>
      </dgm:t>
    </dgm:pt>
    <dgm:pt modelId="{2D05A2E9-F4CF-4DC3-886A-9C4EAC83BFF4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Equipe Support aux ventes 				remise max 1,00 €/m3 (Tous </a:t>
          </a:r>
          <a:r>
            <a:rPr lang="fr-FR" sz="1400" dirty="0" err="1" smtClean="0">
              <a:solidFill>
                <a:schemeClr val="accent6"/>
              </a:solidFill>
            </a:rPr>
            <a:t>Prod</a:t>
          </a:r>
          <a:r>
            <a:rPr lang="fr-FR" sz="1400" dirty="0" smtClean="0">
              <a:solidFill>
                <a:schemeClr val="accent6"/>
              </a:solidFill>
            </a:rPr>
            <a:t>)</a:t>
          </a:r>
          <a:endParaRPr lang="fr-FR" sz="1400" dirty="0">
            <a:solidFill>
              <a:schemeClr val="accent6"/>
            </a:solidFill>
          </a:endParaRPr>
        </a:p>
      </dgm:t>
    </dgm:pt>
    <dgm:pt modelId="{9A795879-560B-4C9A-BBDD-924C99DC13E5}" type="sibTrans" cxnId="{FCB4EA8E-8155-4FB1-B4F9-84EEC1F37893}">
      <dgm:prSet/>
      <dgm:spPr/>
      <dgm:t>
        <a:bodyPr/>
        <a:lstStyle/>
        <a:p>
          <a:endParaRPr lang="fr-FR"/>
        </a:p>
      </dgm:t>
    </dgm:pt>
    <dgm:pt modelId="{E1ADADAA-17B6-4B04-8110-3BB10BA77ED5}" type="parTrans" cxnId="{FCB4EA8E-8155-4FB1-B4F9-84EEC1F37893}">
      <dgm:prSet/>
      <dgm:spPr/>
      <dgm:t>
        <a:bodyPr/>
        <a:lstStyle/>
        <a:p>
          <a:endParaRPr lang="fr-FR"/>
        </a:p>
      </dgm:t>
    </dgm:pt>
    <dgm:pt modelId="{66A3D653-DCCA-4F34-89CB-CCFFAFF937BA}" type="sibTrans" cxnId="{714A98F2-DD9B-41B0-A99D-C0C712D67D18}">
      <dgm:prSet/>
      <dgm:spPr/>
      <dgm:t>
        <a:bodyPr/>
        <a:lstStyle/>
        <a:p>
          <a:endParaRPr lang="fr-FR"/>
        </a:p>
      </dgm:t>
    </dgm:pt>
    <dgm:pt modelId="{FAEC3583-4BC4-40F9-ADDB-C8E94D44D5D5}" type="parTrans" cxnId="{714A98F2-DD9B-41B0-A99D-C0C712D67D18}">
      <dgm:prSet/>
      <dgm:spPr/>
      <dgm:t>
        <a:bodyPr/>
        <a:lstStyle/>
        <a:p>
          <a:endParaRPr lang="fr-FR"/>
        </a:p>
      </dgm:t>
    </dgm:pt>
    <dgm:pt modelId="{9BA68793-B036-43D5-8657-9241A5EB5015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 vert="horz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accent6"/>
              </a:solidFill>
            </a:rPr>
            <a:t> L’unité SL élabore chaque jour un prix de transfert par dépôt et par produit, basé sur les cotations journalières de référence (</a:t>
          </a:r>
          <a:r>
            <a:rPr lang="fr-FR" sz="1400" dirty="0" err="1" smtClean="0">
              <a:solidFill>
                <a:schemeClr val="accent6"/>
              </a:solidFill>
            </a:rPr>
            <a:t>Platt’s</a:t>
          </a:r>
          <a:r>
            <a:rPr lang="fr-FR" sz="1400" dirty="0" smtClean="0">
              <a:solidFill>
                <a:schemeClr val="accent6"/>
              </a:solidFill>
            </a:rPr>
            <a:t>) et l’ensemble des coûts logistiques. L’ensemble de ces données sont vérifié et validé par le </a:t>
          </a:r>
          <a:r>
            <a:rPr lang="fr-FR" sz="1400" b="1" u="sng" dirty="0" err="1" smtClean="0">
              <a:solidFill>
                <a:schemeClr val="accent6"/>
              </a:solidFill>
            </a:rPr>
            <a:t>Controlling</a:t>
          </a:r>
          <a:r>
            <a:rPr lang="fr-FR" sz="1400" b="0" u="sng" dirty="0" smtClean="0">
              <a:solidFill>
                <a:schemeClr val="accent6"/>
              </a:solidFill>
            </a:rPr>
            <a:t>.</a:t>
          </a:r>
          <a:endParaRPr lang="fr-FR" sz="1400" b="0" u="sng" dirty="0">
            <a:solidFill>
              <a:schemeClr val="accent6"/>
            </a:solidFill>
          </a:endParaRPr>
        </a:p>
      </dgm:t>
    </dgm:pt>
    <dgm:pt modelId="{73950E3E-28E0-47F2-9BE4-D5AE682BD009}" type="parTrans" cxnId="{F7C71B78-6DA7-46A2-BFE7-9893F3AEE43A}">
      <dgm:prSet/>
      <dgm:spPr/>
      <dgm:t>
        <a:bodyPr/>
        <a:lstStyle/>
        <a:p>
          <a:endParaRPr lang="fr-FR"/>
        </a:p>
      </dgm:t>
    </dgm:pt>
    <dgm:pt modelId="{BC434FAA-0739-4060-81D8-E0065ADFD291}" type="sibTrans" cxnId="{F7C71B78-6DA7-46A2-BFE7-9893F3AEE43A}">
      <dgm:prSet/>
      <dgm:spPr/>
      <dgm:t>
        <a:bodyPr/>
        <a:lstStyle/>
        <a:p>
          <a:endParaRPr lang="fr-FR"/>
        </a:p>
      </dgm:t>
    </dgm:pt>
    <dgm:pt modelId="{AC68D306-0A2E-477E-BA83-A2242B5363AC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u="sng" dirty="0" smtClean="0">
              <a:solidFill>
                <a:schemeClr val="accent6"/>
              </a:solidFill>
            </a:rPr>
            <a:t>Limites de pouvoir :</a:t>
          </a:r>
          <a:endParaRPr lang="fr-FR" sz="1400" b="0" dirty="0">
            <a:solidFill>
              <a:schemeClr val="accent6"/>
            </a:solidFill>
          </a:endParaRPr>
        </a:p>
      </dgm:t>
    </dgm:pt>
    <dgm:pt modelId="{814FCF40-4C76-4260-AC38-03EEC7D0A236}" type="parTrans" cxnId="{1A3ADF58-A8EB-430F-AB3F-B8560EE5EB79}">
      <dgm:prSet/>
      <dgm:spPr/>
      <dgm:t>
        <a:bodyPr/>
        <a:lstStyle/>
        <a:p>
          <a:endParaRPr lang="fr-FR"/>
        </a:p>
      </dgm:t>
    </dgm:pt>
    <dgm:pt modelId="{1B707D0C-E11C-44A8-BFA0-CEFECE07449B}" type="sibTrans" cxnId="{1A3ADF58-A8EB-430F-AB3F-B8560EE5EB79}">
      <dgm:prSet/>
      <dgm:spPr/>
      <dgm:t>
        <a:bodyPr/>
        <a:lstStyle/>
        <a:p>
          <a:endParaRPr lang="fr-FR"/>
        </a:p>
      </dgm:t>
    </dgm:pt>
    <dgm:pt modelId="{76424EFC-D36F-4700-902B-2EEBEA953741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 vert="horz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accent6"/>
              </a:solidFill>
            </a:rPr>
            <a:t> Le service Marketing apporte un éclairage sur la tendance des cours du jour de façon continue sur la journée.</a:t>
          </a:r>
          <a:endParaRPr lang="fr-FR" sz="1400" dirty="0">
            <a:solidFill>
              <a:schemeClr val="accent6"/>
            </a:solidFill>
          </a:endParaRPr>
        </a:p>
      </dgm:t>
    </dgm:pt>
    <dgm:pt modelId="{CB79CC1B-7B3A-44F2-AAED-3C07057BA0AA}" type="parTrans" cxnId="{4EC284CF-14B4-419B-955C-3B9A626F98B4}">
      <dgm:prSet/>
      <dgm:spPr/>
      <dgm:t>
        <a:bodyPr/>
        <a:lstStyle/>
        <a:p>
          <a:endParaRPr lang="fr-FR"/>
        </a:p>
      </dgm:t>
    </dgm:pt>
    <dgm:pt modelId="{6BE70837-BB0E-44E1-ADFC-CE68B961E734}" type="sibTrans" cxnId="{4EC284CF-14B4-419B-955C-3B9A626F98B4}">
      <dgm:prSet/>
      <dgm:spPr/>
      <dgm:t>
        <a:bodyPr/>
        <a:lstStyle/>
        <a:p>
          <a:endParaRPr lang="fr-FR"/>
        </a:p>
      </dgm:t>
    </dgm:pt>
    <dgm:pt modelId="{C2FF28A8-CF49-40B1-9199-526B647A72D3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 vert="horz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accent6"/>
              </a:solidFill>
            </a:rPr>
            <a:t> Sur la base de ces prix de transfert, de la tendance, et du contexte du marché local le Responsable SLW et/ou le Responsable SL propose un </a:t>
          </a:r>
          <a:r>
            <a:rPr lang="fr-FR" sz="1400" dirty="0" err="1" smtClean="0">
              <a:solidFill>
                <a:schemeClr val="accent6"/>
              </a:solidFill>
            </a:rPr>
            <a:t>listino</a:t>
          </a:r>
          <a:r>
            <a:rPr lang="fr-FR" sz="1400" dirty="0" smtClean="0">
              <a:solidFill>
                <a:schemeClr val="accent6"/>
              </a:solidFill>
            </a:rPr>
            <a:t> par dépôt et par produit au </a:t>
          </a:r>
          <a:r>
            <a:rPr lang="fr-FR" sz="1400" b="1" u="sng" dirty="0" smtClean="0">
              <a:solidFill>
                <a:schemeClr val="accent6"/>
              </a:solidFill>
            </a:rPr>
            <a:t>Service Marketing</a:t>
          </a:r>
          <a:r>
            <a:rPr lang="fr-FR" sz="1400" b="0" u="none" dirty="0" smtClean="0">
              <a:solidFill>
                <a:schemeClr val="accent6"/>
              </a:solidFill>
            </a:rPr>
            <a:t> qui après validation l’envoi au service commercial</a:t>
          </a:r>
          <a:r>
            <a:rPr lang="fr-FR" sz="1400" dirty="0" smtClean="0">
              <a:solidFill>
                <a:schemeClr val="accent6"/>
              </a:solidFill>
            </a:rPr>
            <a:t>.</a:t>
          </a:r>
          <a:endParaRPr lang="fr-FR" sz="1400" dirty="0">
            <a:solidFill>
              <a:schemeClr val="accent6"/>
            </a:solidFill>
          </a:endParaRPr>
        </a:p>
      </dgm:t>
    </dgm:pt>
    <dgm:pt modelId="{B31F0AE9-FC53-4059-AA5E-90ABDEF820BC}" type="parTrans" cxnId="{B9C47BE7-647C-4F01-A6DE-4A994E7803CB}">
      <dgm:prSet/>
      <dgm:spPr/>
      <dgm:t>
        <a:bodyPr/>
        <a:lstStyle/>
        <a:p>
          <a:endParaRPr lang="fr-FR"/>
        </a:p>
      </dgm:t>
    </dgm:pt>
    <dgm:pt modelId="{E251D719-62D6-4ED9-85C1-509C02D08408}" type="sibTrans" cxnId="{B9C47BE7-647C-4F01-A6DE-4A994E7803CB}">
      <dgm:prSet/>
      <dgm:spPr/>
      <dgm:t>
        <a:bodyPr/>
        <a:lstStyle/>
        <a:p>
          <a:endParaRPr lang="fr-FR"/>
        </a:p>
      </dgm:t>
    </dgm:pt>
    <dgm:pt modelId="{7D61A1CA-6BA0-4AE7-BD81-CDBEFF79F38F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 vert="horz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accent6"/>
              </a:solidFill>
            </a:rPr>
            <a:t> L’objectif de marge de contribution (contribution </a:t>
          </a:r>
          <a:r>
            <a:rPr lang="fr-FR" sz="1400" dirty="0" err="1" smtClean="0">
              <a:solidFill>
                <a:schemeClr val="accent6"/>
              </a:solidFill>
            </a:rPr>
            <a:t>margin</a:t>
          </a:r>
          <a:r>
            <a:rPr lang="fr-FR" sz="1400" dirty="0" smtClean="0">
              <a:solidFill>
                <a:schemeClr val="accent6"/>
              </a:solidFill>
            </a:rPr>
            <a:t> oil) du budget 2017 pour les Carburants &amp; Combustibles est de 6,7 €/Ton (5,60 €/M3 Gasoil/FOD et 5,06 €/M3 Essences).</a:t>
          </a:r>
          <a:endParaRPr lang="fr-FR" sz="1400" dirty="0">
            <a:solidFill>
              <a:schemeClr val="accent6"/>
            </a:solidFill>
          </a:endParaRPr>
        </a:p>
      </dgm:t>
    </dgm:pt>
    <dgm:pt modelId="{D081E3FE-8697-4990-B138-2F2C6E9DCA6C}" type="parTrans" cxnId="{CBFFD071-A1E5-4FD8-82B6-4BC786D164D0}">
      <dgm:prSet/>
      <dgm:spPr/>
      <dgm:t>
        <a:bodyPr/>
        <a:lstStyle/>
        <a:p>
          <a:endParaRPr lang="fr-FR"/>
        </a:p>
      </dgm:t>
    </dgm:pt>
    <dgm:pt modelId="{3AA2C2FA-1D8E-4C2E-A3FF-9AF06F797FD8}" type="sibTrans" cxnId="{CBFFD071-A1E5-4FD8-82B6-4BC786D164D0}">
      <dgm:prSet/>
      <dgm:spPr/>
      <dgm:t>
        <a:bodyPr/>
        <a:lstStyle/>
        <a:p>
          <a:endParaRPr lang="fr-FR"/>
        </a:p>
      </dgm:t>
    </dgm:pt>
    <dgm:pt modelId="{61B3C96B-A97E-4ADB-9979-D919C3ED8A28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 vert="horz"/>
        <a:lstStyle/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400" dirty="0" smtClean="0">
              <a:solidFill>
                <a:schemeClr val="accent6"/>
              </a:solidFill>
            </a:rPr>
            <a:t> Le service commercial envoie les offres aux clients et conclut les ventes au téléphone selon les limites de pouvoirs  indiqué ci-dessous.</a:t>
          </a:r>
          <a:endParaRPr lang="fr-FR" sz="1400" dirty="0">
            <a:solidFill>
              <a:schemeClr val="accent6"/>
            </a:solidFill>
          </a:endParaRPr>
        </a:p>
      </dgm:t>
    </dgm:pt>
    <dgm:pt modelId="{B446FB18-1DD3-4EFA-A7EC-022433AD8D4E}" type="parTrans" cxnId="{7F838B63-481B-4C09-B84E-3D243CBF464A}">
      <dgm:prSet/>
      <dgm:spPr/>
      <dgm:t>
        <a:bodyPr/>
        <a:lstStyle/>
        <a:p>
          <a:endParaRPr lang="fr-FR"/>
        </a:p>
      </dgm:t>
    </dgm:pt>
    <dgm:pt modelId="{2479A6F0-7558-4CF0-9381-99BAACE1FEEA}" type="sibTrans" cxnId="{7F838B63-481B-4C09-B84E-3D243CBF464A}">
      <dgm:prSet/>
      <dgm:spPr/>
      <dgm:t>
        <a:bodyPr/>
        <a:lstStyle/>
        <a:p>
          <a:endParaRPr lang="fr-FR"/>
        </a:p>
      </dgm:t>
    </dgm:pt>
    <dgm:pt modelId="{7F70D425-EC7D-4D1F-91F8-E5871CC37B1C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endParaRPr lang="fr-FR" sz="1400" b="0" dirty="0">
            <a:solidFill>
              <a:schemeClr val="accent6"/>
            </a:solidFill>
          </a:endParaRPr>
        </a:p>
      </dgm:t>
    </dgm:pt>
    <dgm:pt modelId="{A9508AE0-067F-45D4-B163-71B183A1D65F}" type="parTrans" cxnId="{501FC7DC-C897-42BE-A4FD-ACD49E8F4BA1}">
      <dgm:prSet/>
      <dgm:spPr/>
      <dgm:t>
        <a:bodyPr/>
        <a:lstStyle/>
        <a:p>
          <a:endParaRPr lang="fr-FR"/>
        </a:p>
      </dgm:t>
    </dgm:pt>
    <dgm:pt modelId="{078BFBD4-0165-4445-8977-02EF05FB4410}" type="sibTrans" cxnId="{501FC7DC-C897-42BE-A4FD-ACD49E8F4BA1}">
      <dgm:prSet/>
      <dgm:spPr/>
      <dgm:t>
        <a:bodyPr/>
        <a:lstStyle/>
        <a:p>
          <a:endParaRPr lang="fr-FR"/>
        </a:p>
      </dgm:t>
    </dgm:pt>
    <dgm:pt modelId="{6E24D507-20A9-4D8E-9E62-B96D75B29C30}" type="pres">
      <dgm:prSet presAssocID="{5D717324-991C-4EC4-90CC-AB0A8C1927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4D2511-B4E3-4A63-A59A-7E4CE035D210}" type="pres">
      <dgm:prSet presAssocID="{19552AE2-FDD9-4FF8-A6B5-62D5D1F52518}" presName="parentLin" presStyleCnt="0"/>
      <dgm:spPr/>
    </dgm:pt>
    <dgm:pt modelId="{A173050A-7D20-4482-8580-490AD55B7C19}" type="pres">
      <dgm:prSet presAssocID="{19552AE2-FDD9-4FF8-A6B5-62D5D1F5251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A021D94-7BAA-41D2-8447-40C2D1D092A0}" type="pres">
      <dgm:prSet presAssocID="{19552AE2-FDD9-4FF8-A6B5-62D5D1F52518}" presName="parentText" presStyleLbl="node1" presStyleIdx="0" presStyleCnt="2" custScaleY="27745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2ED50-CEE4-4C6B-8FB2-D9E9C2B532BE}" type="pres">
      <dgm:prSet presAssocID="{19552AE2-FDD9-4FF8-A6B5-62D5D1F52518}" presName="negativeSpace" presStyleCnt="0"/>
      <dgm:spPr/>
    </dgm:pt>
    <dgm:pt modelId="{2B592849-1C88-43A2-8C2E-B2E577CC3DCB}" type="pres">
      <dgm:prSet presAssocID="{19552AE2-FDD9-4FF8-A6B5-62D5D1F52518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62869C-CBEA-48EA-ADBE-72EF4601B5F7}" type="pres">
      <dgm:prSet presAssocID="{28F2CD89-5FBA-4A5C-950F-734E713A6DF2}" presName="spaceBetweenRectangles" presStyleCnt="0"/>
      <dgm:spPr/>
    </dgm:pt>
    <dgm:pt modelId="{8BE85717-3648-4C97-B719-E4B532F7378C}" type="pres">
      <dgm:prSet presAssocID="{94A288E8-E821-45AA-B259-1F1AA343289C}" presName="parentLin" presStyleCnt="0"/>
      <dgm:spPr/>
    </dgm:pt>
    <dgm:pt modelId="{593402ED-690D-4C6A-9F4A-6C730447503A}" type="pres">
      <dgm:prSet presAssocID="{94A288E8-E821-45AA-B259-1F1AA343289C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C5E4BAD1-A330-4AD2-9E1C-AB7E58DDC7BD}" type="pres">
      <dgm:prSet presAssocID="{94A288E8-E821-45AA-B259-1F1AA343289C}" presName="parentText" presStyleLbl="node1" presStyleIdx="1" presStyleCnt="2" custScaleY="33112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4D417-CECA-4DFF-A43D-42B232B405D8}" type="pres">
      <dgm:prSet presAssocID="{94A288E8-E821-45AA-B259-1F1AA343289C}" presName="negativeSpace" presStyleCnt="0"/>
      <dgm:spPr/>
    </dgm:pt>
    <dgm:pt modelId="{2D569A80-F943-420D-8E58-80E01DC5BF67}" type="pres">
      <dgm:prSet presAssocID="{94A288E8-E821-45AA-B259-1F1AA343289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1FA1858-FF3B-4BBC-B4AC-023D314AE4F9}" type="presOf" srcId="{7F70D425-EC7D-4D1F-91F8-E5871CC37B1C}" destId="{2D569A80-F943-420D-8E58-80E01DC5BF67}" srcOrd="0" destOrd="0" presId="urn:microsoft.com/office/officeart/2005/8/layout/list1"/>
    <dgm:cxn modelId="{67AF8C3D-3CA2-4902-8A7A-5D069ED8B025}" type="presOf" srcId="{7D61A1CA-6BA0-4AE7-BD81-CDBEFF79F38F}" destId="{2B592849-1C88-43A2-8C2E-B2E577CC3DCB}" srcOrd="0" destOrd="4" presId="urn:microsoft.com/office/officeart/2005/8/layout/list1"/>
    <dgm:cxn modelId="{5E6F6FBC-A503-4755-8348-23D3E8774FDA}" type="presOf" srcId="{9BA68793-B036-43D5-8657-9241A5EB5015}" destId="{2B592849-1C88-43A2-8C2E-B2E577CC3DCB}" srcOrd="0" destOrd="0" presId="urn:microsoft.com/office/officeart/2005/8/layout/list1"/>
    <dgm:cxn modelId="{F7C71B78-6DA7-46A2-BFE7-9893F3AEE43A}" srcId="{19552AE2-FDD9-4FF8-A6B5-62D5D1F52518}" destId="{9BA68793-B036-43D5-8657-9241A5EB5015}" srcOrd="0" destOrd="0" parTransId="{73950E3E-28E0-47F2-9BE4-D5AE682BD009}" sibTransId="{BC434FAA-0739-4060-81D8-E0065ADFD291}"/>
    <dgm:cxn modelId="{4EC284CF-14B4-419B-955C-3B9A626F98B4}" srcId="{19552AE2-FDD9-4FF8-A6B5-62D5D1F52518}" destId="{76424EFC-D36F-4700-902B-2EEBEA953741}" srcOrd="1" destOrd="0" parTransId="{CB79CC1B-7B3A-44F2-AAED-3C07057BA0AA}" sibTransId="{6BE70837-BB0E-44E1-ADFC-CE68B961E734}"/>
    <dgm:cxn modelId="{1A3ADF58-A8EB-430F-AB3F-B8560EE5EB79}" srcId="{94A288E8-E821-45AA-B259-1F1AA343289C}" destId="{AC68D306-0A2E-477E-BA83-A2242B5363AC}" srcOrd="1" destOrd="0" parTransId="{814FCF40-4C76-4260-AC38-03EEC7D0A236}" sibTransId="{1B707D0C-E11C-44A8-BFA0-CEFECE07449B}"/>
    <dgm:cxn modelId="{AB955609-2450-4F54-8320-BDE1FE40E3C0}" type="presOf" srcId="{7CCDBAE7-BE3E-443A-8287-AD869E244BC1}" destId="{2D569A80-F943-420D-8E58-80E01DC5BF67}" srcOrd="0" destOrd="4" presId="urn:microsoft.com/office/officeart/2005/8/layout/list1"/>
    <dgm:cxn modelId="{FCB4EA8E-8155-4FB1-B4F9-84EEC1F37893}" srcId="{AC68D306-0A2E-477E-BA83-A2242B5363AC}" destId="{F905D9A2-92E2-4856-96C4-117D5578CC4F}" srcOrd="1" destOrd="0" parTransId="{E1ADADAA-17B6-4B04-8110-3BB10BA77ED5}" sibTransId="{9A795879-560B-4C9A-BBDD-924C99DC13E5}"/>
    <dgm:cxn modelId="{4B09E17D-DC02-47CA-8004-755AD340D6A1}" type="presOf" srcId="{94A288E8-E821-45AA-B259-1F1AA343289C}" destId="{593402ED-690D-4C6A-9F4A-6C730447503A}" srcOrd="0" destOrd="0" presId="urn:microsoft.com/office/officeart/2005/8/layout/list1"/>
    <dgm:cxn modelId="{95B3EC91-E9C5-45AD-B927-5B33F722D011}" type="presOf" srcId="{19552AE2-FDD9-4FF8-A6B5-62D5D1F52518}" destId="{EA021D94-7BAA-41D2-8447-40C2D1D092A0}" srcOrd="1" destOrd="0" presId="urn:microsoft.com/office/officeart/2005/8/layout/list1"/>
    <dgm:cxn modelId="{E7CFDCB8-F4E3-41CD-BF19-B91C944FCC6F}" type="presOf" srcId="{AC68D306-0A2E-477E-BA83-A2242B5363AC}" destId="{2D569A80-F943-420D-8E58-80E01DC5BF67}" srcOrd="0" destOrd="1" presId="urn:microsoft.com/office/officeart/2005/8/layout/list1"/>
    <dgm:cxn modelId="{7F838B63-481B-4C09-B84E-3D243CBF464A}" srcId="{19552AE2-FDD9-4FF8-A6B5-62D5D1F52518}" destId="{61B3C96B-A97E-4ADB-9979-D919C3ED8A28}" srcOrd="3" destOrd="0" parTransId="{B446FB18-1DD3-4EFA-A7EC-022433AD8D4E}" sibTransId="{2479A6F0-7558-4CF0-9381-99BAACE1FEEA}"/>
    <dgm:cxn modelId="{5F787E22-AB61-4700-9EC0-05E4DE8FA960}" type="presOf" srcId="{61B3C96B-A97E-4ADB-9979-D919C3ED8A28}" destId="{2B592849-1C88-43A2-8C2E-B2E577CC3DCB}" srcOrd="0" destOrd="3" presId="urn:microsoft.com/office/officeart/2005/8/layout/list1"/>
    <dgm:cxn modelId="{714A98F2-DD9B-41B0-A99D-C0C712D67D18}" srcId="{AC68D306-0A2E-477E-BA83-A2242B5363AC}" destId="{2D05A2E9-F4CF-4DC3-886A-9C4EAC83BFF4}" srcOrd="0" destOrd="0" parTransId="{FAEC3583-4BC4-40F9-ADDB-C8E94D44D5D5}" sibTransId="{66A3D653-DCCA-4F34-89CB-CCFFAFF937BA}"/>
    <dgm:cxn modelId="{CEB6F6B8-0580-465B-8D55-C743853ECCA1}" type="presOf" srcId="{F905D9A2-92E2-4856-96C4-117D5578CC4F}" destId="{2D569A80-F943-420D-8E58-80E01DC5BF67}" srcOrd="0" destOrd="3" presId="urn:microsoft.com/office/officeart/2005/8/layout/list1"/>
    <dgm:cxn modelId="{B9C47BE7-647C-4F01-A6DE-4A994E7803CB}" srcId="{19552AE2-FDD9-4FF8-A6B5-62D5D1F52518}" destId="{C2FF28A8-CF49-40B1-9199-526B647A72D3}" srcOrd="2" destOrd="0" parTransId="{B31F0AE9-FC53-4059-AA5E-90ABDEF820BC}" sibTransId="{E251D719-62D6-4ED9-85C1-509C02D08408}"/>
    <dgm:cxn modelId="{1C3C10A5-24E2-4B07-918C-7EC9D9EC7F3F}" srcId="{5D717324-991C-4EC4-90CC-AB0A8C192754}" destId="{94A288E8-E821-45AA-B259-1F1AA343289C}" srcOrd="1" destOrd="0" parTransId="{08E115F2-1D2D-40AE-87E0-8833E4DEFA3C}" sibTransId="{B025E2E8-CFBB-4C00-B424-1255B3B880C0}"/>
    <dgm:cxn modelId="{B90AD526-36B9-4A3D-A5C7-9DAEA71DD3A7}" srcId="{AC68D306-0A2E-477E-BA83-A2242B5363AC}" destId="{7CCDBAE7-BE3E-443A-8287-AD869E244BC1}" srcOrd="2" destOrd="0" parTransId="{D70F74EF-AA87-44A1-84AC-FF95B340BDF9}" sibTransId="{64CC20B5-3257-4BB3-8118-B733C73D960C}"/>
    <dgm:cxn modelId="{8A447564-A039-4081-87D1-1AA0E31FB335}" type="presOf" srcId="{2D05A2E9-F4CF-4DC3-886A-9C4EAC83BFF4}" destId="{2D569A80-F943-420D-8E58-80E01DC5BF67}" srcOrd="0" destOrd="2" presId="urn:microsoft.com/office/officeart/2005/8/layout/list1"/>
    <dgm:cxn modelId="{FA134CFC-A01F-402D-A37E-007E9AD9B53E}" type="presOf" srcId="{94A288E8-E821-45AA-B259-1F1AA343289C}" destId="{C5E4BAD1-A330-4AD2-9E1C-AB7E58DDC7BD}" srcOrd="1" destOrd="0" presId="urn:microsoft.com/office/officeart/2005/8/layout/list1"/>
    <dgm:cxn modelId="{F20F856E-FE33-430B-98B7-61D3215515EB}" type="presOf" srcId="{19552AE2-FDD9-4FF8-A6B5-62D5D1F52518}" destId="{A173050A-7D20-4482-8580-490AD55B7C19}" srcOrd="0" destOrd="0" presId="urn:microsoft.com/office/officeart/2005/8/layout/list1"/>
    <dgm:cxn modelId="{32E5AB9F-48B5-45AD-AAD2-CA66C5937D6B}" type="presOf" srcId="{5D717324-991C-4EC4-90CC-AB0A8C192754}" destId="{6E24D507-20A9-4D8E-9E62-B96D75B29C30}" srcOrd="0" destOrd="0" presId="urn:microsoft.com/office/officeart/2005/8/layout/list1"/>
    <dgm:cxn modelId="{4B900065-9381-4A54-8976-B664673F925B}" type="presOf" srcId="{76424EFC-D36F-4700-902B-2EEBEA953741}" destId="{2B592849-1C88-43A2-8C2E-B2E577CC3DCB}" srcOrd="0" destOrd="1" presId="urn:microsoft.com/office/officeart/2005/8/layout/list1"/>
    <dgm:cxn modelId="{552C8CD8-8A36-4BAB-BB8D-115784995D9F}" srcId="{5D717324-991C-4EC4-90CC-AB0A8C192754}" destId="{19552AE2-FDD9-4FF8-A6B5-62D5D1F52518}" srcOrd="0" destOrd="0" parTransId="{5153452F-597F-497F-A822-0E880034D293}" sibTransId="{28F2CD89-5FBA-4A5C-950F-734E713A6DF2}"/>
    <dgm:cxn modelId="{501FC7DC-C897-42BE-A4FD-ACD49E8F4BA1}" srcId="{94A288E8-E821-45AA-B259-1F1AA343289C}" destId="{7F70D425-EC7D-4D1F-91F8-E5871CC37B1C}" srcOrd="0" destOrd="0" parTransId="{A9508AE0-067F-45D4-B163-71B183A1D65F}" sibTransId="{078BFBD4-0165-4445-8977-02EF05FB4410}"/>
    <dgm:cxn modelId="{CBFFD071-A1E5-4FD8-82B6-4BC786D164D0}" srcId="{19552AE2-FDD9-4FF8-A6B5-62D5D1F52518}" destId="{7D61A1CA-6BA0-4AE7-BD81-CDBEFF79F38F}" srcOrd="4" destOrd="0" parTransId="{D081E3FE-8697-4990-B138-2F2C6E9DCA6C}" sibTransId="{3AA2C2FA-1D8E-4C2E-A3FF-9AF06F797FD8}"/>
    <dgm:cxn modelId="{39D7D2E4-B5E5-4BAB-82D0-7DD2EAE7628F}" type="presOf" srcId="{C2FF28A8-CF49-40B1-9199-526B647A72D3}" destId="{2B592849-1C88-43A2-8C2E-B2E577CC3DCB}" srcOrd="0" destOrd="2" presId="urn:microsoft.com/office/officeart/2005/8/layout/list1"/>
    <dgm:cxn modelId="{0ADB832F-699F-4E96-AB56-1F8FCE16D202}" type="presParOf" srcId="{6E24D507-20A9-4D8E-9E62-B96D75B29C30}" destId="{DB4D2511-B4E3-4A63-A59A-7E4CE035D210}" srcOrd="0" destOrd="0" presId="urn:microsoft.com/office/officeart/2005/8/layout/list1"/>
    <dgm:cxn modelId="{BC700E4E-CCBD-4D8A-8AC0-00903C7276C4}" type="presParOf" srcId="{DB4D2511-B4E3-4A63-A59A-7E4CE035D210}" destId="{A173050A-7D20-4482-8580-490AD55B7C19}" srcOrd="0" destOrd="0" presId="urn:microsoft.com/office/officeart/2005/8/layout/list1"/>
    <dgm:cxn modelId="{ED050E91-B2B9-4B7E-971B-E03531F8EAE3}" type="presParOf" srcId="{DB4D2511-B4E3-4A63-A59A-7E4CE035D210}" destId="{EA021D94-7BAA-41D2-8447-40C2D1D092A0}" srcOrd="1" destOrd="0" presId="urn:microsoft.com/office/officeart/2005/8/layout/list1"/>
    <dgm:cxn modelId="{E167539A-24A8-43FD-8946-100B02AAC46E}" type="presParOf" srcId="{6E24D507-20A9-4D8E-9E62-B96D75B29C30}" destId="{E6E2ED50-CEE4-4C6B-8FB2-D9E9C2B532BE}" srcOrd="1" destOrd="0" presId="urn:microsoft.com/office/officeart/2005/8/layout/list1"/>
    <dgm:cxn modelId="{2EF373F9-3848-4F8B-959B-ABD7B8961E16}" type="presParOf" srcId="{6E24D507-20A9-4D8E-9E62-B96D75B29C30}" destId="{2B592849-1C88-43A2-8C2E-B2E577CC3DCB}" srcOrd="2" destOrd="0" presId="urn:microsoft.com/office/officeart/2005/8/layout/list1"/>
    <dgm:cxn modelId="{65782D88-DD93-44E9-9084-A053246424AC}" type="presParOf" srcId="{6E24D507-20A9-4D8E-9E62-B96D75B29C30}" destId="{8D62869C-CBEA-48EA-ADBE-72EF4601B5F7}" srcOrd="3" destOrd="0" presId="urn:microsoft.com/office/officeart/2005/8/layout/list1"/>
    <dgm:cxn modelId="{2BB735B9-1158-4C56-85A0-D5FBC1D96BA7}" type="presParOf" srcId="{6E24D507-20A9-4D8E-9E62-B96D75B29C30}" destId="{8BE85717-3648-4C97-B719-E4B532F7378C}" srcOrd="4" destOrd="0" presId="urn:microsoft.com/office/officeart/2005/8/layout/list1"/>
    <dgm:cxn modelId="{5869650C-4E61-440F-8152-DFB1D9782A0B}" type="presParOf" srcId="{8BE85717-3648-4C97-B719-E4B532F7378C}" destId="{593402ED-690D-4C6A-9F4A-6C730447503A}" srcOrd="0" destOrd="0" presId="urn:microsoft.com/office/officeart/2005/8/layout/list1"/>
    <dgm:cxn modelId="{8A678014-C5A4-4689-9692-C9B00F3A4982}" type="presParOf" srcId="{8BE85717-3648-4C97-B719-E4B532F7378C}" destId="{C5E4BAD1-A330-4AD2-9E1C-AB7E58DDC7BD}" srcOrd="1" destOrd="0" presId="urn:microsoft.com/office/officeart/2005/8/layout/list1"/>
    <dgm:cxn modelId="{A8CCA6FD-000B-4EC6-B6EE-324BB6AFA134}" type="presParOf" srcId="{6E24D507-20A9-4D8E-9E62-B96D75B29C30}" destId="{5354D417-CECA-4DFF-A43D-42B232B405D8}" srcOrd="5" destOrd="0" presId="urn:microsoft.com/office/officeart/2005/8/layout/list1"/>
    <dgm:cxn modelId="{D3D5E4D2-B51A-4851-81CE-DE2EF99DBB15}" type="presParOf" srcId="{6E24D507-20A9-4D8E-9E62-B96D75B29C30}" destId="{2D569A80-F943-420D-8E58-80E01DC5BF67}" srcOrd="6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717324-991C-4EC4-90CC-AB0A8C1927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52AE2-FDD9-4FF8-A6B5-62D5D1F52518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Fonctionnement</a:t>
          </a:r>
          <a:endParaRPr lang="fr-FR" sz="1400" dirty="0">
            <a:solidFill>
              <a:schemeClr val="accent6"/>
            </a:solidFill>
          </a:endParaRPr>
        </a:p>
      </dgm:t>
    </dgm:pt>
    <dgm:pt modelId="{5153452F-597F-497F-A822-0E880034D293}" type="parTrans" cxnId="{552C8CD8-8A36-4BAB-BB8D-115784995D9F}">
      <dgm:prSet/>
      <dgm:spPr/>
      <dgm:t>
        <a:bodyPr/>
        <a:lstStyle/>
        <a:p>
          <a:endParaRPr lang="fr-FR"/>
        </a:p>
      </dgm:t>
    </dgm:pt>
    <dgm:pt modelId="{28F2CD89-5FBA-4A5C-950F-734E713A6DF2}" type="sibTrans" cxnId="{552C8CD8-8A36-4BAB-BB8D-115784995D9F}">
      <dgm:prSet/>
      <dgm:spPr/>
      <dgm:t>
        <a:bodyPr/>
        <a:lstStyle/>
        <a:p>
          <a:endParaRPr lang="fr-FR"/>
        </a:p>
      </dgm:t>
    </dgm:pt>
    <dgm:pt modelId="{DFF6A739-A66C-472D-8035-FCE7BDA83FDC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Limites de pouvoir</a:t>
          </a:r>
        </a:p>
        <a:p>
          <a:r>
            <a:rPr lang="fr-FR" sz="1100" dirty="0" smtClean="0">
              <a:solidFill>
                <a:schemeClr val="accent6"/>
              </a:solidFill>
            </a:rPr>
            <a:t>(Marges minimum à appliquer sur les prix de transfert)</a:t>
          </a:r>
          <a:endParaRPr lang="fr-FR" sz="1100" dirty="0">
            <a:solidFill>
              <a:schemeClr val="accent6"/>
            </a:solidFill>
          </a:endParaRPr>
        </a:p>
      </dgm:t>
    </dgm:pt>
    <dgm:pt modelId="{29E32BE7-E979-4FFF-A25C-250C5944D5F3}" type="parTrans" cxnId="{578DA477-7194-49FE-B0F4-4C884D22DAB4}">
      <dgm:prSet/>
      <dgm:spPr/>
      <dgm:t>
        <a:bodyPr/>
        <a:lstStyle/>
        <a:p>
          <a:endParaRPr lang="fr-FR"/>
        </a:p>
      </dgm:t>
    </dgm:pt>
    <dgm:pt modelId="{5C81B65F-14FD-4F61-8319-2236A8BA778B}" type="sibTrans" cxnId="{578DA477-7194-49FE-B0F4-4C884D22DAB4}">
      <dgm:prSet/>
      <dgm:spPr/>
      <dgm:t>
        <a:bodyPr/>
        <a:lstStyle/>
        <a:p>
          <a:endParaRPr lang="fr-FR"/>
        </a:p>
      </dgm:t>
    </dgm:pt>
    <dgm:pt modelId="{50158DA8-BDB4-43D7-8043-8078AA2B98EE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Responsables Ventes 				marge mini 8 €/To</a:t>
          </a:r>
          <a:endParaRPr lang="fr-FR" sz="1400" dirty="0">
            <a:solidFill>
              <a:schemeClr val="accent6"/>
            </a:solidFill>
          </a:endParaRPr>
        </a:p>
      </dgm:t>
    </dgm:pt>
    <dgm:pt modelId="{3FD668ED-7E71-4A2B-AEFF-347468F27B31}" type="parTrans" cxnId="{339A5D2A-60D2-4255-8E04-0CBF1D4D2319}">
      <dgm:prSet/>
      <dgm:spPr/>
      <dgm:t>
        <a:bodyPr/>
        <a:lstStyle/>
        <a:p>
          <a:endParaRPr lang="fr-FR"/>
        </a:p>
      </dgm:t>
    </dgm:pt>
    <dgm:pt modelId="{95C5A5C0-CBDE-4398-BCE9-FC8F7E65250A}" type="sibTrans" cxnId="{339A5D2A-60D2-4255-8E04-0CBF1D4D2319}">
      <dgm:prSet/>
      <dgm:spPr/>
      <dgm:t>
        <a:bodyPr/>
        <a:lstStyle/>
        <a:p>
          <a:endParaRPr lang="fr-FR"/>
        </a:p>
      </dgm:t>
    </dgm:pt>
    <dgm:pt modelId="{9BA68793-B036-43D5-8657-9241A5EB5015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114300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400" dirty="0" smtClean="0">
              <a:solidFill>
                <a:schemeClr val="accent6"/>
              </a:solidFill>
            </a:rPr>
            <a:t> Chaque fin de mois, le comité des prix Bitumes se réunit pour définir un prix de référence pour le mois à venir, lequel est basé sur les réalisations du mois précédent,  les prévisions de cotation et la tendance du marché.</a:t>
          </a:r>
          <a:endParaRPr lang="fr-FR" sz="1400" dirty="0">
            <a:solidFill>
              <a:schemeClr val="accent6"/>
            </a:solidFill>
          </a:endParaRPr>
        </a:p>
      </dgm:t>
    </dgm:pt>
    <dgm:pt modelId="{73950E3E-28E0-47F2-9BE4-D5AE682BD009}" type="parTrans" cxnId="{F7C71B78-6DA7-46A2-BFE7-9893F3AEE43A}">
      <dgm:prSet/>
      <dgm:spPr/>
      <dgm:t>
        <a:bodyPr/>
        <a:lstStyle/>
        <a:p>
          <a:endParaRPr lang="fr-FR"/>
        </a:p>
      </dgm:t>
    </dgm:pt>
    <dgm:pt modelId="{BC434FAA-0739-4060-81D8-E0065ADFD291}" type="sibTrans" cxnId="{F7C71B78-6DA7-46A2-BFE7-9893F3AEE43A}">
      <dgm:prSet/>
      <dgm:spPr/>
      <dgm:t>
        <a:bodyPr/>
        <a:lstStyle/>
        <a:p>
          <a:endParaRPr lang="fr-FR"/>
        </a:p>
      </dgm:t>
    </dgm:pt>
    <dgm:pt modelId="{CE8731AC-BA3D-4D5C-9E63-FC3CC4224E5F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u="sng" dirty="0" smtClean="0">
              <a:solidFill>
                <a:schemeClr val="accent6"/>
              </a:solidFill>
            </a:rPr>
            <a:t>Limites de pouvoir :</a:t>
          </a:r>
          <a:endParaRPr lang="fr-FR" sz="1400" b="0" dirty="0">
            <a:solidFill>
              <a:schemeClr val="accent6"/>
            </a:solidFill>
          </a:endParaRPr>
        </a:p>
      </dgm:t>
    </dgm:pt>
    <dgm:pt modelId="{10716BF2-C831-4AF5-8F30-835297B2D89E}" type="parTrans" cxnId="{4BA19C55-7628-4307-92F6-6A344D71EAE3}">
      <dgm:prSet/>
      <dgm:spPr/>
      <dgm:t>
        <a:bodyPr/>
        <a:lstStyle/>
        <a:p>
          <a:endParaRPr lang="fr-FR"/>
        </a:p>
      </dgm:t>
    </dgm:pt>
    <dgm:pt modelId="{B690BE7D-ADD3-415C-8E8C-00E48AA6AADD}" type="sibTrans" cxnId="{4BA19C55-7628-4307-92F6-6A344D71EAE3}">
      <dgm:prSet/>
      <dgm:spPr/>
      <dgm:t>
        <a:bodyPr/>
        <a:lstStyle/>
        <a:p>
          <a:endParaRPr lang="fr-FR"/>
        </a:p>
      </dgm:t>
    </dgm:pt>
    <dgm:pt modelId="{6391C375-05BF-439A-BB2E-54C84916DC14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 SLW 				marge mini 1 €/To</a:t>
          </a:r>
          <a:endParaRPr lang="fr-FR" sz="1400" dirty="0">
            <a:solidFill>
              <a:schemeClr val="accent6"/>
            </a:solidFill>
          </a:endParaRPr>
        </a:p>
      </dgm:t>
    </dgm:pt>
    <dgm:pt modelId="{A55B6CF1-14E1-4278-8E45-94CADF9981D3}" type="parTrans" cxnId="{B77470BC-11C6-4A0C-843B-B413D51C7503}">
      <dgm:prSet/>
      <dgm:spPr/>
      <dgm:t>
        <a:bodyPr/>
        <a:lstStyle/>
        <a:p>
          <a:endParaRPr lang="fr-FR"/>
        </a:p>
      </dgm:t>
    </dgm:pt>
    <dgm:pt modelId="{6E7BA2A5-1D4F-4CE3-847A-BC0517B5E730}" type="sibTrans" cxnId="{B77470BC-11C6-4A0C-843B-B413D51C7503}">
      <dgm:prSet/>
      <dgm:spPr/>
      <dgm:t>
        <a:bodyPr/>
        <a:lstStyle/>
        <a:p>
          <a:endParaRPr lang="fr-FR"/>
        </a:p>
      </dgm:t>
    </dgm:pt>
    <dgm:pt modelId="{23886544-7811-4B91-B913-CBFB424B831D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114300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400" dirty="0" smtClean="0">
              <a:solidFill>
                <a:schemeClr val="accent6"/>
              </a:solidFill>
            </a:rPr>
            <a:t> Le service commercial établit ses offres en appliquant sur le prix de référence augmenté du cout logistique (prix de transfert)  une marge minimum selon les limites de pouvoir indiquées ci-dessous.</a:t>
          </a:r>
          <a:endParaRPr lang="fr-FR" sz="1400" dirty="0">
            <a:solidFill>
              <a:schemeClr val="accent6"/>
            </a:solidFill>
          </a:endParaRPr>
        </a:p>
      </dgm:t>
    </dgm:pt>
    <dgm:pt modelId="{EB5BBB1F-DAFE-43C5-8116-2AA311287930}" type="parTrans" cxnId="{3550F926-C8AD-4E78-8FCC-59AF72F123F8}">
      <dgm:prSet/>
      <dgm:spPr/>
      <dgm:t>
        <a:bodyPr/>
        <a:lstStyle/>
        <a:p>
          <a:endParaRPr lang="fr-FR"/>
        </a:p>
      </dgm:t>
    </dgm:pt>
    <dgm:pt modelId="{BBDE034E-32A1-4764-AC3A-ACF6AF3443ED}" type="sibTrans" cxnId="{3550F926-C8AD-4E78-8FCC-59AF72F123F8}">
      <dgm:prSet/>
      <dgm:spPr/>
      <dgm:t>
        <a:bodyPr/>
        <a:lstStyle/>
        <a:p>
          <a:endParaRPr lang="fr-FR"/>
        </a:p>
      </dgm:t>
    </dgm:pt>
    <dgm:pt modelId="{70C28DFD-D8A7-4122-9D79-B1FCEB23B8F6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114300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400" dirty="0" smtClean="0">
              <a:solidFill>
                <a:schemeClr val="accent6"/>
              </a:solidFill>
            </a:rPr>
            <a:t> L’objectif de marge de contribution du budget 2017 (contribution </a:t>
          </a:r>
          <a:r>
            <a:rPr lang="fr-FR" sz="1400" dirty="0" err="1" smtClean="0">
              <a:solidFill>
                <a:schemeClr val="accent6"/>
              </a:solidFill>
            </a:rPr>
            <a:t>margin</a:t>
          </a:r>
          <a:r>
            <a:rPr lang="fr-FR" sz="1400" dirty="0" smtClean="0">
              <a:solidFill>
                <a:schemeClr val="accent6"/>
              </a:solidFill>
            </a:rPr>
            <a:t> oil) pour les Bitumes est de 17,5 €/To.</a:t>
          </a:r>
          <a:endParaRPr lang="fr-FR" sz="1400" dirty="0">
            <a:solidFill>
              <a:schemeClr val="accent6"/>
            </a:solidFill>
          </a:endParaRPr>
        </a:p>
      </dgm:t>
    </dgm:pt>
    <dgm:pt modelId="{97348FC8-D6E7-402B-B73B-F0D00C13853D}" type="parTrans" cxnId="{38306B13-2BCC-4240-A214-9B93A629634C}">
      <dgm:prSet/>
      <dgm:spPr/>
      <dgm:t>
        <a:bodyPr/>
        <a:lstStyle/>
        <a:p>
          <a:endParaRPr lang="fr-FR"/>
        </a:p>
      </dgm:t>
    </dgm:pt>
    <dgm:pt modelId="{5566724A-2E0D-4F13-9102-B7542B98CE85}" type="sibTrans" cxnId="{38306B13-2BCC-4240-A214-9B93A629634C}">
      <dgm:prSet/>
      <dgm:spPr/>
      <dgm:t>
        <a:bodyPr/>
        <a:lstStyle/>
        <a:p>
          <a:endParaRPr lang="fr-FR"/>
        </a:p>
      </dgm:t>
    </dgm:pt>
    <dgm:pt modelId="{E21930B5-4E69-431D-BAAE-81E88B519ADE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114300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400" dirty="0" smtClean="0">
              <a:solidFill>
                <a:schemeClr val="accent6"/>
              </a:solidFill>
            </a:rPr>
            <a:t> Le Comité des prix Bitumes est composé du Managing Director, des Services SLW et Marketing.</a:t>
          </a:r>
          <a:endParaRPr lang="fr-FR" sz="1400" dirty="0">
            <a:solidFill>
              <a:schemeClr val="accent6"/>
            </a:solidFill>
          </a:endParaRPr>
        </a:p>
      </dgm:t>
    </dgm:pt>
    <dgm:pt modelId="{293AB14D-A9A9-4719-AE68-625256D36590}" type="parTrans" cxnId="{F961DDB7-251B-4887-9DBE-4E387650F7C0}">
      <dgm:prSet/>
      <dgm:spPr/>
      <dgm:t>
        <a:bodyPr/>
        <a:lstStyle/>
        <a:p>
          <a:endParaRPr lang="fr-FR"/>
        </a:p>
      </dgm:t>
    </dgm:pt>
    <dgm:pt modelId="{F71FDAED-8982-4ED2-B8BB-E4FB5ED75B16}" type="sibTrans" cxnId="{F961DDB7-251B-4887-9DBE-4E387650F7C0}">
      <dgm:prSet/>
      <dgm:spPr/>
      <dgm:t>
        <a:bodyPr/>
        <a:lstStyle/>
        <a:p>
          <a:endParaRPr lang="fr-FR"/>
        </a:p>
      </dgm:t>
    </dgm:pt>
    <dgm:pt modelId="{2AB02D3B-851E-4787-A33F-F4136183F4CC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marL="114300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400" dirty="0" smtClean="0">
              <a:solidFill>
                <a:schemeClr val="accent6"/>
              </a:solidFill>
            </a:rPr>
            <a:t> L’ensemble de ces données, avant envoi aux clients, sont vérifiées et validées mensuellement par le </a:t>
          </a:r>
          <a:r>
            <a:rPr lang="fr-FR" sz="1400" dirty="0" err="1" smtClean="0">
              <a:solidFill>
                <a:schemeClr val="accent6"/>
              </a:solidFill>
            </a:rPr>
            <a:t>Controlling</a:t>
          </a:r>
          <a:endParaRPr lang="fr-FR" sz="1400" dirty="0">
            <a:solidFill>
              <a:schemeClr val="accent6"/>
            </a:solidFill>
          </a:endParaRPr>
        </a:p>
      </dgm:t>
    </dgm:pt>
    <dgm:pt modelId="{03F05842-374E-4A94-8FA2-E0F3D40A4FD5}" type="parTrans" cxnId="{DE313D8F-E9C0-497E-A1E7-FCE091C11E01}">
      <dgm:prSet/>
      <dgm:spPr/>
      <dgm:t>
        <a:bodyPr/>
        <a:lstStyle/>
        <a:p>
          <a:endParaRPr lang="fr-FR"/>
        </a:p>
      </dgm:t>
    </dgm:pt>
    <dgm:pt modelId="{05338E04-3481-483E-B25B-880F12547467}" type="sibTrans" cxnId="{DE313D8F-E9C0-497E-A1E7-FCE091C11E01}">
      <dgm:prSet/>
      <dgm:spPr/>
      <dgm:t>
        <a:bodyPr/>
        <a:lstStyle/>
        <a:p>
          <a:endParaRPr lang="fr-FR"/>
        </a:p>
      </dgm:t>
    </dgm:pt>
    <dgm:pt modelId="{6E24D507-20A9-4D8E-9E62-B96D75B29C30}" type="pres">
      <dgm:prSet presAssocID="{5D717324-991C-4EC4-90CC-AB0A8C1927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4D2511-B4E3-4A63-A59A-7E4CE035D210}" type="pres">
      <dgm:prSet presAssocID="{19552AE2-FDD9-4FF8-A6B5-62D5D1F52518}" presName="parentLin" presStyleCnt="0"/>
      <dgm:spPr/>
    </dgm:pt>
    <dgm:pt modelId="{A173050A-7D20-4482-8580-490AD55B7C19}" type="pres">
      <dgm:prSet presAssocID="{19552AE2-FDD9-4FF8-A6B5-62D5D1F5251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A021D94-7BAA-41D2-8447-40C2D1D092A0}" type="pres">
      <dgm:prSet presAssocID="{19552AE2-FDD9-4FF8-A6B5-62D5D1F52518}" presName="parentText" presStyleLbl="node1" presStyleIdx="0" presStyleCnt="2" custScaleY="36490" custLinFactNeighborX="42857" custLinFactNeighborY="-3926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2ED50-CEE4-4C6B-8FB2-D9E9C2B532BE}" type="pres">
      <dgm:prSet presAssocID="{19552AE2-FDD9-4FF8-A6B5-62D5D1F52518}" presName="negativeSpace" presStyleCnt="0"/>
      <dgm:spPr/>
    </dgm:pt>
    <dgm:pt modelId="{2B592849-1C88-43A2-8C2E-B2E577CC3DCB}" type="pres">
      <dgm:prSet presAssocID="{19552AE2-FDD9-4FF8-A6B5-62D5D1F52518}" presName="childText" presStyleLbl="conFgAcc1" presStyleIdx="0" presStyleCnt="2" custScaleY="871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62869C-CBEA-48EA-ADBE-72EF4601B5F7}" type="pres">
      <dgm:prSet presAssocID="{28F2CD89-5FBA-4A5C-950F-734E713A6DF2}" presName="spaceBetweenRectangles" presStyleCnt="0"/>
      <dgm:spPr/>
    </dgm:pt>
    <dgm:pt modelId="{25B14F77-03CF-4F83-9D08-23B09E2CCA98}" type="pres">
      <dgm:prSet presAssocID="{DFF6A739-A66C-472D-8035-FCE7BDA83FDC}" presName="parentLin" presStyleCnt="0"/>
      <dgm:spPr/>
    </dgm:pt>
    <dgm:pt modelId="{D5384AB2-AE7D-482A-BDCC-CD025D03FA75}" type="pres">
      <dgm:prSet presAssocID="{DFF6A739-A66C-472D-8035-FCE7BDA83FDC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3589F1BF-C40F-4945-A032-66CABF694884}" type="pres">
      <dgm:prSet presAssocID="{DFF6A739-A66C-472D-8035-FCE7BDA83FDC}" presName="parentText" presStyleLbl="node1" presStyleIdx="1" presStyleCnt="2" custScaleY="43208" custLinFactNeighborX="-10714" custLinFactNeighborY="-2409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E5E5E8C-3FB9-437E-8E6A-B860F86F6E96}" type="pres">
      <dgm:prSet presAssocID="{DFF6A739-A66C-472D-8035-FCE7BDA83FDC}" presName="negativeSpace" presStyleCnt="0"/>
      <dgm:spPr/>
    </dgm:pt>
    <dgm:pt modelId="{C98918B7-4BE7-4CC8-8CA9-C8345C0F439D}" type="pres">
      <dgm:prSet presAssocID="{DFF6A739-A66C-472D-8035-FCE7BDA83FDC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FC1D32E-AAF9-4221-90F8-ADF6FF698D7F}" type="presOf" srcId="{E21930B5-4E69-431D-BAAE-81E88B519ADE}" destId="{2B592849-1C88-43A2-8C2E-B2E577CC3DCB}" srcOrd="0" destOrd="1" presId="urn:microsoft.com/office/officeart/2005/8/layout/list1"/>
    <dgm:cxn modelId="{D0C63899-F8A0-47AE-815E-6C7DB37A7160}" type="presOf" srcId="{70C28DFD-D8A7-4122-9D79-B1FCEB23B8F6}" destId="{2B592849-1C88-43A2-8C2E-B2E577CC3DCB}" srcOrd="0" destOrd="4" presId="urn:microsoft.com/office/officeart/2005/8/layout/list1"/>
    <dgm:cxn modelId="{8C84ED0D-D484-47CC-A1F2-53FFA0470846}" type="presOf" srcId="{DFF6A739-A66C-472D-8035-FCE7BDA83FDC}" destId="{D5384AB2-AE7D-482A-BDCC-CD025D03FA75}" srcOrd="0" destOrd="0" presId="urn:microsoft.com/office/officeart/2005/8/layout/list1"/>
    <dgm:cxn modelId="{9583A263-5CDD-48BE-A00E-3FD352723EBD}" type="presOf" srcId="{19552AE2-FDD9-4FF8-A6B5-62D5D1F52518}" destId="{EA021D94-7BAA-41D2-8447-40C2D1D092A0}" srcOrd="1" destOrd="0" presId="urn:microsoft.com/office/officeart/2005/8/layout/list1"/>
    <dgm:cxn modelId="{0E5BB2CF-77AF-43CA-ADFB-DCDB7F1D59D5}" type="presOf" srcId="{9BA68793-B036-43D5-8657-9241A5EB5015}" destId="{2B592849-1C88-43A2-8C2E-B2E577CC3DCB}" srcOrd="0" destOrd="0" presId="urn:microsoft.com/office/officeart/2005/8/layout/list1"/>
    <dgm:cxn modelId="{578DA477-7194-49FE-B0F4-4C884D22DAB4}" srcId="{5D717324-991C-4EC4-90CC-AB0A8C192754}" destId="{DFF6A739-A66C-472D-8035-FCE7BDA83FDC}" srcOrd="1" destOrd="0" parTransId="{29E32BE7-E979-4FFF-A25C-250C5944D5F3}" sibTransId="{5C81B65F-14FD-4F61-8319-2236A8BA778B}"/>
    <dgm:cxn modelId="{F961DDB7-251B-4887-9DBE-4E387650F7C0}" srcId="{19552AE2-FDD9-4FF8-A6B5-62D5D1F52518}" destId="{E21930B5-4E69-431D-BAAE-81E88B519ADE}" srcOrd="1" destOrd="0" parTransId="{293AB14D-A9A9-4719-AE68-625256D36590}" sibTransId="{F71FDAED-8982-4ED2-B8BB-E4FB5ED75B16}"/>
    <dgm:cxn modelId="{38306B13-2BCC-4240-A214-9B93A629634C}" srcId="{19552AE2-FDD9-4FF8-A6B5-62D5D1F52518}" destId="{70C28DFD-D8A7-4122-9D79-B1FCEB23B8F6}" srcOrd="4" destOrd="0" parTransId="{97348FC8-D6E7-402B-B73B-F0D00C13853D}" sibTransId="{5566724A-2E0D-4F13-9102-B7542B98CE85}"/>
    <dgm:cxn modelId="{9F77EDF8-8CBD-47DD-8084-9639DEE3B9E7}" type="presOf" srcId="{5D717324-991C-4EC4-90CC-AB0A8C192754}" destId="{6E24D507-20A9-4D8E-9E62-B96D75B29C30}" srcOrd="0" destOrd="0" presId="urn:microsoft.com/office/officeart/2005/8/layout/list1"/>
    <dgm:cxn modelId="{F7C71B78-6DA7-46A2-BFE7-9893F3AEE43A}" srcId="{19552AE2-FDD9-4FF8-A6B5-62D5D1F52518}" destId="{9BA68793-B036-43D5-8657-9241A5EB5015}" srcOrd="0" destOrd="0" parTransId="{73950E3E-28E0-47F2-9BE4-D5AE682BD009}" sibTransId="{BC434FAA-0739-4060-81D8-E0065ADFD291}"/>
    <dgm:cxn modelId="{552C8CD8-8A36-4BAB-BB8D-115784995D9F}" srcId="{5D717324-991C-4EC4-90CC-AB0A8C192754}" destId="{19552AE2-FDD9-4FF8-A6B5-62D5D1F52518}" srcOrd="0" destOrd="0" parTransId="{5153452F-597F-497F-A822-0E880034D293}" sibTransId="{28F2CD89-5FBA-4A5C-950F-734E713A6DF2}"/>
    <dgm:cxn modelId="{973CAD3C-29C5-4612-8A37-9AC2BC41D192}" type="presOf" srcId="{23886544-7811-4B91-B913-CBFB424B831D}" destId="{2B592849-1C88-43A2-8C2E-B2E577CC3DCB}" srcOrd="0" destOrd="2" presId="urn:microsoft.com/office/officeart/2005/8/layout/list1"/>
    <dgm:cxn modelId="{4BA19C55-7628-4307-92F6-6A344D71EAE3}" srcId="{DFF6A739-A66C-472D-8035-FCE7BDA83FDC}" destId="{CE8731AC-BA3D-4D5C-9E63-FC3CC4224E5F}" srcOrd="0" destOrd="0" parTransId="{10716BF2-C831-4AF5-8F30-835297B2D89E}" sibTransId="{B690BE7D-ADD3-415C-8E8C-00E48AA6AADD}"/>
    <dgm:cxn modelId="{FC9724DD-CC1F-448A-BA8E-E8C6597D128E}" type="presOf" srcId="{6391C375-05BF-439A-BB2E-54C84916DC14}" destId="{C98918B7-4BE7-4CC8-8CA9-C8345C0F439D}" srcOrd="0" destOrd="2" presId="urn:microsoft.com/office/officeart/2005/8/layout/list1"/>
    <dgm:cxn modelId="{DE313D8F-E9C0-497E-A1E7-FCE091C11E01}" srcId="{19552AE2-FDD9-4FF8-A6B5-62D5D1F52518}" destId="{2AB02D3B-851E-4787-A33F-F4136183F4CC}" srcOrd="3" destOrd="0" parTransId="{03F05842-374E-4A94-8FA2-E0F3D40A4FD5}" sibTransId="{05338E04-3481-483E-B25B-880F12547467}"/>
    <dgm:cxn modelId="{B77470BC-11C6-4A0C-843B-B413D51C7503}" srcId="{CE8731AC-BA3D-4D5C-9E63-FC3CC4224E5F}" destId="{6391C375-05BF-439A-BB2E-54C84916DC14}" srcOrd="1" destOrd="0" parTransId="{A55B6CF1-14E1-4278-8E45-94CADF9981D3}" sibTransId="{6E7BA2A5-1D4F-4CE3-847A-BC0517B5E730}"/>
    <dgm:cxn modelId="{3550F926-C8AD-4E78-8FCC-59AF72F123F8}" srcId="{19552AE2-FDD9-4FF8-A6B5-62D5D1F52518}" destId="{23886544-7811-4B91-B913-CBFB424B831D}" srcOrd="2" destOrd="0" parTransId="{EB5BBB1F-DAFE-43C5-8116-2AA311287930}" sibTransId="{BBDE034E-32A1-4764-AC3A-ACF6AF3443ED}"/>
    <dgm:cxn modelId="{B9550ADB-B243-4CB7-B400-C85C6C38EBE0}" type="presOf" srcId="{DFF6A739-A66C-472D-8035-FCE7BDA83FDC}" destId="{3589F1BF-C40F-4945-A032-66CABF694884}" srcOrd="1" destOrd="0" presId="urn:microsoft.com/office/officeart/2005/8/layout/list1"/>
    <dgm:cxn modelId="{A5C73DBB-9B1D-4945-A256-AE0E82427F53}" type="presOf" srcId="{CE8731AC-BA3D-4D5C-9E63-FC3CC4224E5F}" destId="{C98918B7-4BE7-4CC8-8CA9-C8345C0F439D}" srcOrd="0" destOrd="0" presId="urn:microsoft.com/office/officeart/2005/8/layout/list1"/>
    <dgm:cxn modelId="{7B4A1D17-C5BB-49DD-ADD7-1E05EF373DF9}" type="presOf" srcId="{2AB02D3B-851E-4787-A33F-F4136183F4CC}" destId="{2B592849-1C88-43A2-8C2E-B2E577CC3DCB}" srcOrd="0" destOrd="3" presId="urn:microsoft.com/office/officeart/2005/8/layout/list1"/>
    <dgm:cxn modelId="{D9D6A551-D36E-4E1A-ADCD-F43D7FB912A6}" type="presOf" srcId="{50158DA8-BDB4-43D7-8043-8078AA2B98EE}" destId="{C98918B7-4BE7-4CC8-8CA9-C8345C0F439D}" srcOrd="0" destOrd="1" presId="urn:microsoft.com/office/officeart/2005/8/layout/list1"/>
    <dgm:cxn modelId="{339A5D2A-60D2-4255-8E04-0CBF1D4D2319}" srcId="{CE8731AC-BA3D-4D5C-9E63-FC3CC4224E5F}" destId="{50158DA8-BDB4-43D7-8043-8078AA2B98EE}" srcOrd="0" destOrd="0" parTransId="{3FD668ED-7E71-4A2B-AEFF-347468F27B31}" sibTransId="{95C5A5C0-CBDE-4398-BCE9-FC8F7E65250A}"/>
    <dgm:cxn modelId="{15785421-0A88-4CC7-9256-4576EDB419BF}" type="presOf" srcId="{19552AE2-FDD9-4FF8-A6B5-62D5D1F52518}" destId="{A173050A-7D20-4482-8580-490AD55B7C19}" srcOrd="0" destOrd="0" presId="urn:microsoft.com/office/officeart/2005/8/layout/list1"/>
    <dgm:cxn modelId="{5D661C84-5643-4E1E-A1C0-59CE3628E4F4}" type="presParOf" srcId="{6E24D507-20A9-4D8E-9E62-B96D75B29C30}" destId="{DB4D2511-B4E3-4A63-A59A-7E4CE035D210}" srcOrd="0" destOrd="0" presId="urn:microsoft.com/office/officeart/2005/8/layout/list1"/>
    <dgm:cxn modelId="{0FFB3F03-5354-4C4C-8160-C27826815EC3}" type="presParOf" srcId="{DB4D2511-B4E3-4A63-A59A-7E4CE035D210}" destId="{A173050A-7D20-4482-8580-490AD55B7C19}" srcOrd="0" destOrd="0" presId="urn:microsoft.com/office/officeart/2005/8/layout/list1"/>
    <dgm:cxn modelId="{66115227-CCA0-4AFB-8E74-2BD158C9ECA9}" type="presParOf" srcId="{DB4D2511-B4E3-4A63-A59A-7E4CE035D210}" destId="{EA021D94-7BAA-41D2-8447-40C2D1D092A0}" srcOrd="1" destOrd="0" presId="urn:microsoft.com/office/officeart/2005/8/layout/list1"/>
    <dgm:cxn modelId="{74A014AD-F9F2-4396-8B52-34C54A842CDB}" type="presParOf" srcId="{6E24D507-20A9-4D8E-9E62-B96D75B29C30}" destId="{E6E2ED50-CEE4-4C6B-8FB2-D9E9C2B532BE}" srcOrd="1" destOrd="0" presId="urn:microsoft.com/office/officeart/2005/8/layout/list1"/>
    <dgm:cxn modelId="{D7F002B1-FE68-409B-8739-7DBEE29D90C5}" type="presParOf" srcId="{6E24D507-20A9-4D8E-9E62-B96D75B29C30}" destId="{2B592849-1C88-43A2-8C2E-B2E577CC3DCB}" srcOrd="2" destOrd="0" presId="urn:microsoft.com/office/officeart/2005/8/layout/list1"/>
    <dgm:cxn modelId="{1612AA88-234E-4849-AFCB-7FB4E3CFF380}" type="presParOf" srcId="{6E24D507-20A9-4D8E-9E62-B96D75B29C30}" destId="{8D62869C-CBEA-48EA-ADBE-72EF4601B5F7}" srcOrd="3" destOrd="0" presId="urn:microsoft.com/office/officeart/2005/8/layout/list1"/>
    <dgm:cxn modelId="{1B99FBCA-B3AE-4B91-ACF2-82F4652B31FA}" type="presParOf" srcId="{6E24D507-20A9-4D8E-9E62-B96D75B29C30}" destId="{25B14F77-03CF-4F83-9D08-23B09E2CCA98}" srcOrd="4" destOrd="0" presId="urn:microsoft.com/office/officeart/2005/8/layout/list1"/>
    <dgm:cxn modelId="{85234181-20F7-4775-B3EB-4B72D8D4EA9E}" type="presParOf" srcId="{25B14F77-03CF-4F83-9D08-23B09E2CCA98}" destId="{D5384AB2-AE7D-482A-BDCC-CD025D03FA75}" srcOrd="0" destOrd="0" presId="urn:microsoft.com/office/officeart/2005/8/layout/list1"/>
    <dgm:cxn modelId="{D292FE92-A11A-429E-B277-0D74A62C8341}" type="presParOf" srcId="{25B14F77-03CF-4F83-9D08-23B09E2CCA98}" destId="{3589F1BF-C40F-4945-A032-66CABF694884}" srcOrd="1" destOrd="0" presId="urn:microsoft.com/office/officeart/2005/8/layout/list1"/>
    <dgm:cxn modelId="{E0FB0702-AC30-48D6-8574-435CB317B6CC}" type="presParOf" srcId="{6E24D507-20A9-4D8E-9E62-B96D75B29C30}" destId="{5E5E5E8C-3FB9-437E-8E6A-B860F86F6E96}" srcOrd="5" destOrd="0" presId="urn:microsoft.com/office/officeart/2005/8/layout/list1"/>
    <dgm:cxn modelId="{A5A618D2-3413-4CA4-8C0F-4DCE84374B73}" type="presParOf" srcId="{6E24D507-20A9-4D8E-9E62-B96D75B29C30}" destId="{C98918B7-4BE7-4CC8-8CA9-C8345C0F439D}" srcOrd="6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717324-991C-4EC4-90CC-AB0A8C19275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9552AE2-FDD9-4FF8-A6B5-62D5D1F52518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Fonctionnement</a:t>
          </a:r>
          <a:endParaRPr lang="fr-FR" sz="1400" dirty="0">
            <a:solidFill>
              <a:schemeClr val="accent6"/>
            </a:solidFill>
          </a:endParaRPr>
        </a:p>
      </dgm:t>
    </dgm:pt>
    <dgm:pt modelId="{5153452F-597F-497F-A822-0E880034D293}" type="parTrans" cxnId="{552C8CD8-8A36-4BAB-BB8D-115784995D9F}">
      <dgm:prSet/>
      <dgm:spPr/>
      <dgm:t>
        <a:bodyPr/>
        <a:lstStyle/>
        <a:p>
          <a:endParaRPr lang="fr-FR"/>
        </a:p>
      </dgm:t>
    </dgm:pt>
    <dgm:pt modelId="{28F2CD89-5FBA-4A5C-950F-734E713A6DF2}" type="sibTrans" cxnId="{552C8CD8-8A36-4BAB-BB8D-115784995D9F}">
      <dgm:prSet/>
      <dgm:spPr/>
      <dgm:t>
        <a:bodyPr/>
        <a:lstStyle/>
        <a:p>
          <a:endParaRPr lang="fr-FR"/>
        </a:p>
      </dgm:t>
    </dgm:pt>
    <dgm:pt modelId="{94A288E8-E821-45AA-B259-1F1AA343289C}">
      <dgm:prSet phldrT="[Texte]" custT="1"/>
      <dgm:spPr>
        <a:solidFill>
          <a:srgbClr val="FFCC00"/>
        </a:solidFill>
      </dgm:spPr>
      <dgm:t>
        <a:bodyPr/>
        <a:lstStyle/>
        <a:p>
          <a:r>
            <a:rPr lang="fr-FR" sz="1800" dirty="0" smtClean="0">
              <a:solidFill>
                <a:schemeClr val="accent6"/>
              </a:solidFill>
            </a:rPr>
            <a:t>Limites de pouvoir</a:t>
          </a:r>
        </a:p>
        <a:p>
          <a:r>
            <a:rPr lang="fr-FR" sz="1100" dirty="0" smtClean="0">
              <a:solidFill>
                <a:schemeClr val="accent6"/>
              </a:solidFill>
            </a:rPr>
            <a:t>(Marges de contribution minimales en €/l par familles de produits)</a:t>
          </a:r>
        </a:p>
      </dgm:t>
    </dgm:pt>
    <dgm:pt modelId="{08E115F2-1D2D-40AE-87E0-8833E4DEFA3C}" type="parTrans" cxnId="{1C3C10A5-24E2-4B07-918C-7EC9D9EC7F3F}">
      <dgm:prSet/>
      <dgm:spPr/>
      <dgm:t>
        <a:bodyPr/>
        <a:lstStyle/>
        <a:p>
          <a:endParaRPr lang="fr-FR"/>
        </a:p>
      </dgm:t>
    </dgm:pt>
    <dgm:pt modelId="{B025E2E8-CFBB-4C00-B424-1255B3B880C0}" type="sibTrans" cxnId="{1C3C10A5-24E2-4B07-918C-7EC9D9EC7F3F}">
      <dgm:prSet/>
      <dgm:spPr/>
      <dgm:t>
        <a:bodyPr/>
        <a:lstStyle/>
        <a:p>
          <a:endParaRPr lang="fr-FR"/>
        </a:p>
      </dgm:t>
    </dgm:pt>
    <dgm:pt modelId="{4D35F232-E701-4A17-9DE3-87EE41F6C250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Voir tableaux en annexe pour :</a:t>
          </a:r>
          <a:endParaRPr lang="fr-FR" sz="1400" dirty="0">
            <a:solidFill>
              <a:schemeClr val="accent6"/>
            </a:solidFill>
          </a:endParaRPr>
        </a:p>
      </dgm:t>
    </dgm:pt>
    <dgm:pt modelId="{935F228C-8893-40CF-AA3A-F1132A0955FE}" type="parTrans" cxnId="{096DA9F7-8CA4-4561-A31E-0D1A03FE2849}">
      <dgm:prSet/>
      <dgm:spPr/>
      <dgm:t>
        <a:bodyPr/>
        <a:lstStyle/>
        <a:p>
          <a:endParaRPr lang="fr-FR"/>
        </a:p>
      </dgm:t>
    </dgm:pt>
    <dgm:pt modelId="{8CDA8CAA-2EB3-44FD-9C26-E912B3376DE8}" type="sibTrans" cxnId="{096DA9F7-8CA4-4561-A31E-0D1A03FE2849}">
      <dgm:prSet/>
      <dgm:spPr/>
      <dgm:t>
        <a:bodyPr/>
        <a:lstStyle/>
        <a:p>
          <a:endParaRPr lang="fr-FR"/>
        </a:p>
      </dgm:t>
    </dgm:pt>
    <dgm:pt modelId="{940B8FD7-E31F-4764-8C1B-DAE35F8B6B34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Equipe commerciale</a:t>
          </a:r>
          <a:endParaRPr lang="fr-FR" sz="1400" dirty="0">
            <a:solidFill>
              <a:schemeClr val="accent6"/>
            </a:solidFill>
          </a:endParaRPr>
        </a:p>
      </dgm:t>
    </dgm:pt>
    <dgm:pt modelId="{0F2027F5-40B7-43B7-86D4-F8B5C3D3D830}" type="parTrans" cxnId="{FE2C5133-0776-40DE-9FE7-92B15A19B86E}">
      <dgm:prSet/>
      <dgm:spPr/>
      <dgm:t>
        <a:bodyPr/>
        <a:lstStyle/>
        <a:p>
          <a:endParaRPr lang="fr-FR"/>
        </a:p>
      </dgm:t>
    </dgm:pt>
    <dgm:pt modelId="{C5C8A102-A539-4733-8956-E0FBF281226B}" type="sibTrans" cxnId="{FE2C5133-0776-40DE-9FE7-92B15A19B86E}">
      <dgm:prSet/>
      <dgm:spPr/>
      <dgm:t>
        <a:bodyPr/>
        <a:lstStyle/>
        <a:p>
          <a:endParaRPr lang="fr-FR"/>
        </a:p>
      </dgm:t>
    </dgm:pt>
    <dgm:pt modelId="{4116D4A7-8D72-49B5-A7CC-C0C4AC71DE63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 Ventes Lubrifiants</a:t>
          </a:r>
          <a:endParaRPr lang="fr-FR" sz="1400" dirty="0">
            <a:solidFill>
              <a:schemeClr val="accent6"/>
            </a:solidFill>
          </a:endParaRPr>
        </a:p>
      </dgm:t>
    </dgm:pt>
    <dgm:pt modelId="{D36EC3C0-D3F7-44C2-9FA1-E85FC1274F4F}" type="parTrans" cxnId="{BF3DBD5C-9147-4842-8E90-D8F6B096FD92}">
      <dgm:prSet/>
      <dgm:spPr/>
      <dgm:t>
        <a:bodyPr/>
        <a:lstStyle/>
        <a:p>
          <a:endParaRPr lang="fr-FR"/>
        </a:p>
      </dgm:t>
    </dgm:pt>
    <dgm:pt modelId="{CF2B7634-5EC0-4DDF-AC63-150BF437FAB0}" type="sibTrans" cxnId="{BF3DBD5C-9147-4842-8E90-D8F6B096FD92}">
      <dgm:prSet/>
      <dgm:spPr/>
      <dgm:t>
        <a:bodyPr/>
        <a:lstStyle/>
        <a:p>
          <a:endParaRPr lang="fr-FR"/>
        </a:p>
      </dgm:t>
    </dgm:pt>
    <dgm:pt modelId="{48D424A2-E89D-4ED9-8BEA-3032BE583A13}">
      <dgm:prSet custT="1"/>
      <dgm:spPr>
        <a:ln>
          <a:solidFill>
            <a:schemeClr val="accent4">
              <a:lumMod val="65000"/>
              <a:lumOff val="35000"/>
            </a:schemeClr>
          </a:solidFill>
        </a:ln>
      </dgm:spPr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Responsable Lubrifiants</a:t>
          </a:r>
          <a:endParaRPr lang="fr-FR" sz="1400" dirty="0">
            <a:solidFill>
              <a:schemeClr val="accent6"/>
            </a:solidFill>
          </a:endParaRPr>
        </a:p>
      </dgm:t>
    </dgm:pt>
    <dgm:pt modelId="{4D60FBAE-92BD-4979-AB67-6A22B727B810}" type="parTrans" cxnId="{DBFBAFA4-92F1-40DF-B620-2D479EE7A645}">
      <dgm:prSet/>
      <dgm:spPr/>
      <dgm:t>
        <a:bodyPr/>
        <a:lstStyle/>
        <a:p>
          <a:endParaRPr lang="fr-FR"/>
        </a:p>
      </dgm:t>
    </dgm:pt>
    <dgm:pt modelId="{CAD94F18-D37E-4EC2-9FFE-0265A9765E87}" type="sibTrans" cxnId="{DBFBAFA4-92F1-40DF-B620-2D479EE7A645}">
      <dgm:prSet/>
      <dgm:spPr/>
      <dgm:t>
        <a:bodyPr/>
        <a:lstStyle/>
        <a:p>
          <a:endParaRPr lang="fr-FR"/>
        </a:p>
      </dgm:t>
    </dgm:pt>
    <dgm:pt modelId="{24870F40-6E69-47FC-A5EA-2C9CFDAE32B8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Les grilles de prix sont établies en fonction de l’objectif de marge de contribution de l’année, et en respect des marges minimum (voir pages suivantes).</a:t>
          </a:r>
          <a:endParaRPr lang="fr-FR" sz="1400" dirty="0">
            <a:solidFill>
              <a:schemeClr val="accent6"/>
            </a:solidFill>
          </a:endParaRPr>
        </a:p>
      </dgm:t>
    </dgm:pt>
    <dgm:pt modelId="{8B538E77-69BF-4054-9414-18EC088C931C}" type="parTrans" cxnId="{F2F48AB5-FDDE-46CB-9B26-998398FA0354}">
      <dgm:prSet/>
      <dgm:spPr/>
      <dgm:t>
        <a:bodyPr/>
        <a:lstStyle/>
        <a:p>
          <a:endParaRPr lang="fr-FR"/>
        </a:p>
      </dgm:t>
    </dgm:pt>
    <dgm:pt modelId="{5641A040-9F3D-4584-BF82-0EB15A2C411A}" type="sibTrans" cxnId="{F2F48AB5-FDDE-46CB-9B26-998398FA0354}">
      <dgm:prSet/>
      <dgm:spPr/>
      <dgm:t>
        <a:bodyPr/>
        <a:lstStyle/>
        <a:p>
          <a:endParaRPr lang="fr-FR"/>
        </a:p>
      </dgm:t>
    </dgm:pt>
    <dgm:pt modelId="{EA6C9173-2679-4117-9170-F092FAA597C9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Elles sont ensuite insérées automatiquement dans le système SAP par l’Unité Pricing.</a:t>
          </a:r>
          <a:endParaRPr lang="fr-FR" sz="1400" dirty="0">
            <a:solidFill>
              <a:schemeClr val="accent6"/>
            </a:solidFill>
          </a:endParaRPr>
        </a:p>
      </dgm:t>
    </dgm:pt>
    <dgm:pt modelId="{9A6C9C92-E852-4405-9199-0D9045C3C2D6}" type="parTrans" cxnId="{E9B700B5-C6EC-4DF2-9872-A3456655E805}">
      <dgm:prSet/>
      <dgm:spPr/>
      <dgm:t>
        <a:bodyPr/>
        <a:lstStyle/>
        <a:p>
          <a:endParaRPr lang="fr-FR"/>
        </a:p>
      </dgm:t>
    </dgm:pt>
    <dgm:pt modelId="{5D5DD158-2D00-4229-8A6B-10FEF099A359}" type="sibTrans" cxnId="{E9B700B5-C6EC-4DF2-9872-A3456655E805}">
      <dgm:prSet/>
      <dgm:spPr/>
      <dgm:t>
        <a:bodyPr/>
        <a:lstStyle/>
        <a:p>
          <a:endParaRPr lang="fr-FR"/>
        </a:p>
      </dgm:t>
    </dgm:pt>
    <dgm:pt modelId="{F537362C-9F3D-4DA6-87A0-3138D0484B35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Les commandes</a:t>
          </a:r>
          <a:endParaRPr lang="fr-FR" sz="1400" dirty="0">
            <a:solidFill>
              <a:schemeClr val="accent6"/>
            </a:solidFill>
          </a:endParaRPr>
        </a:p>
      </dgm:t>
    </dgm:pt>
    <dgm:pt modelId="{5CD4B51C-C49C-4EEF-97F8-8B4FB6E887F7}" type="parTrans" cxnId="{32BC2A8B-83DE-44BD-B3BB-E561CD9AC3D4}">
      <dgm:prSet/>
      <dgm:spPr/>
      <dgm:t>
        <a:bodyPr/>
        <a:lstStyle/>
        <a:p>
          <a:endParaRPr lang="fr-FR"/>
        </a:p>
      </dgm:t>
    </dgm:pt>
    <dgm:pt modelId="{951E386C-03D6-4621-9FD6-34C7BCF5E2B1}" type="sibTrans" cxnId="{32BC2A8B-83DE-44BD-B3BB-E561CD9AC3D4}">
      <dgm:prSet/>
      <dgm:spPr/>
      <dgm:t>
        <a:bodyPr/>
        <a:lstStyle/>
        <a:p>
          <a:endParaRPr lang="fr-FR"/>
        </a:p>
      </dgm:t>
    </dgm:pt>
    <dgm:pt modelId="{0489BA19-5525-40FF-8321-BC4059D1FAD2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algn="just"/>
          <a:r>
            <a:rPr lang="fr-FR" sz="1400" dirty="0" smtClean="0">
              <a:solidFill>
                <a:schemeClr val="accent6"/>
              </a:solidFill>
            </a:rPr>
            <a:t>Le Service Lubrifiants propose à l’Unité Pricing le Prix barème des produits. L’Unité Pricing s’occupe de les charger dans SAP après une vérification de cohérence. </a:t>
          </a:r>
          <a:endParaRPr lang="fr-FR" sz="1400" dirty="0">
            <a:solidFill>
              <a:schemeClr val="accent6"/>
            </a:solidFill>
          </a:endParaRPr>
        </a:p>
      </dgm:t>
    </dgm:pt>
    <dgm:pt modelId="{74FA8FD0-7257-4E7B-AF84-2F444ECA6CF1}" type="parTrans" cxnId="{480D2893-0294-46EE-BECD-D9FF41F9CF25}">
      <dgm:prSet/>
      <dgm:spPr/>
      <dgm:t>
        <a:bodyPr/>
        <a:lstStyle/>
        <a:p>
          <a:endParaRPr lang="fr-FR"/>
        </a:p>
      </dgm:t>
    </dgm:pt>
    <dgm:pt modelId="{1782B5EE-D9B8-480C-B00F-04D4341FED1E}" type="sibTrans" cxnId="{480D2893-0294-46EE-BECD-D9FF41F9CF25}">
      <dgm:prSet/>
      <dgm:spPr/>
      <dgm:t>
        <a:bodyPr/>
        <a:lstStyle/>
        <a:p>
          <a:endParaRPr lang="fr-FR"/>
        </a:p>
      </dgm:t>
    </dgm:pt>
    <dgm:pt modelId="{4B1249F4-5B1B-478D-9B6D-57039FD13EFA}">
      <dgm:prSet custT="1"/>
      <dgm:spPr>
        <a:ln>
          <a:solidFill>
            <a:schemeClr val="accent4">
              <a:lumMod val="65000"/>
              <a:lumOff val="35000"/>
            </a:schemeClr>
          </a:solidFill>
          <a:bevel/>
        </a:ln>
      </dgm:spPr>
      <dgm:t>
        <a:bodyPr/>
        <a:lstStyle/>
        <a:p>
          <a:pPr algn="just"/>
          <a:r>
            <a:rPr lang="fr-FR" sz="1400" dirty="0" smtClean="0">
              <a:solidFill>
                <a:schemeClr val="accent6"/>
              </a:solidFill>
            </a:rPr>
            <a:t>Le service lubrifiants constitue annuellement une grille de prix pour chaque typologie de clients.</a:t>
          </a:r>
          <a:endParaRPr lang="fr-FR" sz="1400" dirty="0">
            <a:solidFill>
              <a:schemeClr val="accent6"/>
            </a:solidFill>
          </a:endParaRPr>
        </a:p>
      </dgm:t>
    </dgm:pt>
    <dgm:pt modelId="{2FC877F2-C4E5-4C4C-8B39-07DD3344102A}" type="parTrans" cxnId="{23EB952D-DD3B-4357-AC96-5B1B0B20EA7B}">
      <dgm:prSet/>
      <dgm:spPr/>
      <dgm:t>
        <a:bodyPr/>
        <a:lstStyle/>
        <a:p>
          <a:endParaRPr lang="fr-FR"/>
        </a:p>
      </dgm:t>
    </dgm:pt>
    <dgm:pt modelId="{E52D53DA-E77A-4FDA-9DCB-6016338BFA51}" type="sibTrans" cxnId="{23EB952D-DD3B-4357-AC96-5B1B0B20EA7B}">
      <dgm:prSet/>
      <dgm:spPr/>
      <dgm:t>
        <a:bodyPr/>
        <a:lstStyle/>
        <a:p>
          <a:endParaRPr lang="fr-FR"/>
        </a:p>
      </dgm:t>
    </dgm:pt>
    <dgm:pt modelId="{57B8EDA3-73D9-4E8A-954C-163EAFEDEB1B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des clients sans conditions SAP préalablement chargées sont bloquées et devront être autorisées par la personne habilitée</a:t>
          </a:r>
          <a:endParaRPr lang="fr-FR" sz="1400" dirty="0">
            <a:solidFill>
              <a:schemeClr val="accent6"/>
            </a:solidFill>
          </a:endParaRPr>
        </a:p>
      </dgm:t>
    </dgm:pt>
    <dgm:pt modelId="{62FF43B4-12CD-4C76-8CDE-73AB8D296676}" type="parTrans" cxnId="{A24625B0-7B98-4EF8-9B96-2298B7DB9252}">
      <dgm:prSet/>
      <dgm:spPr/>
      <dgm:t>
        <a:bodyPr/>
        <a:lstStyle/>
        <a:p>
          <a:endParaRPr lang="fr-FR"/>
        </a:p>
      </dgm:t>
    </dgm:pt>
    <dgm:pt modelId="{7AAB9D52-C531-41A2-BA5D-F47E18761C33}" type="sibTrans" cxnId="{A24625B0-7B98-4EF8-9B96-2298B7DB9252}">
      <dgm:prSet/>
      <dgm:spPr/>
      <dgm:t>
        <a:bodyPr/>
        <a:lstStyle/>
        <a:p>
          <a:endParaRPr lang="fr-FR"/>
        </a:p>
      </dgm:t>
    </dgm:pt>
    <dgm:pt modelId="{9D65844A-BF7B-4935-9D7C-B43FDD15E452}">
      <dgm:prSet custT="1"/>
      <dgm:spPr/>
      <dgm:t>
        <a:bodyPr/>
        <a:lstStyle/>
        <a:p>
          <a:r>
            <a:rPr lang="fr-FR" sz="1400" dirty="0" smtClean="0">
              <a:solidFill>
                <a:schemeClr val="accent6"/>
              </a:solidFill>
            </a:rPr>
            <a:t>en-dehors des limites de pouvoir font l’objet d’une confirmation écrite signée par le supérieur hiérarchique. </a:t>
          </a:r>
          <a:endParaRPr lang="fr-FR" sz="1400" dirty="0">
            <a:solidFill>
              <a:schemeClr val="accent6"/>
            </a:solidFill>
          </a:endParaRPr>
        </a:p>
      </dgm:t>
    </dgm:pt>
    <dgm:pt modelId="{E5C30559-2B58-4471-9936-3183A25A0D6E}" type="parTrans" cxnId="{035DD81F-C0AA-4F08-8AFC-DEC524E5697F}">
      <dgm:prSet/>
      <dgm:spPr/>
      <dgm:t>
        <a:bodyPr/>
        <a:lstStyle/>
        <a:p>
          <a:endParaRPr lang="fr-FR"/>
        </a:p>
      </dgm:t>
    </dgm:pt>
    <dgm:pt modelId="{2356933A-67EF-460F-BABD-93F41C1ABC92}" type="sibTrans" cxnId="{035DD81F-C0AA-4F08-8AFC-DEC524E5697F}">
      <dgm:prSet/>
      <dgm:spPr/>
      <dgm:t>
        <a:bodyPr/>
        <a:lstStyle/>
        <a:p>
          <a:endParaRPr lang="fr-FR"/>
        </a:p>
      </dgm:t>
    </dgm:pt>
    <dgm:pt modelId="{6E24D507-20A9-4D8E-9E62-B96D75B29C30}" type="pres">
      <dgm:prSet presAssocID="{5D717324-991C-4EC4-90CC-AB0A8C19275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B4D2511-B4E3-4A63-A59A-7E4CE035D210}" type="pres">
      <dgm:prSet presAssocID="{19552AE2-FDD9-4FF8-A6B5-62D5D1F52518}" presName="parentLin" presStyleCnt="0"/>
      <dgm:spPr/>
    </dgm:pt>
    <dgm:pt modelId="{A173050A-7D20-4482-8580-490AD55B7C19}" type="pres">
      <dgm:prSet presAssocID="{19552AE2-FDD9-4FF8-A6B5-62D5D1F5251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EA021D94-7BAA-41D2-8447-40C2D1D092A0}" type="pres">
      <dgm:prSet presAssocID="{19552AE2-FDD9-4FF8-A6B5-62D5D1F52518}" presName="parentText" presStyleLbl="node1" presStyleIdx="0" presStyleCnt="2" custScaleY="14284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E2ED50-CEE4-4C6B-8FB2-D9E9C2B532BE}" type="pres">
      <dgm:prSet presAssocID="{19552AE2-FDD9-4FF8-A6B5-62D5D1F52518}" presName="negativeSpace" presStyleCnt="0"/>
      <dgm:spPr/>
    </dgm:pt>
    <dgm:pt modelId="{2B592849-1C88-43A2-8C2E-B2E577CC3DCB}" type="pres">
      <dgm:prSet presAssocID="{19552AE2-FDD9-4FF8-A6B5-62D5D1F52518}" presName="childText" presStyleLbl="conFgAcc1" presStyleIdx="0" presStyleCnt="2" custLinFactNeighborX="-1559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62869C-CBEA-48EA-ADBE-72EF4601B5F7}" type="pres">
      <dgm:prSet presAssocID="{28F2CD89-5FBA-4A5C-950F-734E713A6DF2}" presName="spaceBetweenRectangles" presStyleCnt="0"/>
      <dgm:spPr/>
    </dgm:pt>
    <dgm:pt modelId="{8BE85717-3648-4C97-B719-E4B532F7378C}" type="pres">
      <dgm:prSet presAssocID="{94A288E8-E821-45AA-B259-1F1AA343289C}" presName="parentLin" presStyleCnt="0"/>
      <dgm:spPr/>
    </dgm:pt>
    <dgm:pt modelId="{593402ED-690D-4C6A-9F4A-6C730447503A}" type="pres">
      <dgm:prSet presAssocID="{94A288E8-E821-45AA-B259-1F1AA343289C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C5E4BAD1-A330-4AD2-9E1C-AB7E58DDC7BD}" type="pres">
      <dgm:prSet presAssocID="{94A288E8-E821-45AA-B259-1F1AA343289C}" presName="parentText" presStyleLbl="node1" presStyleIdx="1" presStyleCnt="2" custScaleY="197180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54D417-CECA-4DFF-A43D-42B232B405D8}" type="pres">
      <dgm:prSet presAssocID="{94A288E8-E821-45AA-B259-1F1AA343289C}" presName="negativeSpace" presStyleCnt="0"/>
      <dgm:spPr/>
    </dgm:pt>
    <dgm:pt modelId="{2D569A80-F943-420D-8E58-80E01DC5BF67}" type="pres">
      <dgm:prSet presAssocID="{94A288E8-E821-45AA-B259-1F1AA343289C}" presName="childText" presStyleLbl="conFgAcc1" presStyleIdx="1" presStyleCnt="2" custScaleY="104768" custLinFactNeighborX="-717" custLinFactNeighborY="1170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413A94F-C878-4A69-835B-558FC6C56AF2}" type="presOf" srcId="{94A288E8-E821-45AA-B259-1F1AA343289C}" destId="{C5E4BAD1-A330-4AD2-9E1C-AB7E58DDC7BD}" srcOrd="1" destOrd="0" presId="urn:microsoft.com/office/officeart/2005/8/layout/list1"/>
    <dgm:cxn modelId="{A3E09D7B-FD87-4BEB-94D6-1F62C203E049}" type="presOf" srcId="{94A288E8-E821-45AA-B259-1F1AA343289C}" destId="{593402ED-690D-4C6A-9F4A-6C730447503A}" srcOrd="0" destOrd="0" presId="urn:microsoft.com/office/officeart/2005/8/layout/list1"/>
    <dgm:cxn modelId="{11358FD6-52FB-4FE1-9220-34B86128FE40}" type="presOf" srcId="{19552AE2-FDD9-4FF8-A6B5-62D5D1F52518}" destId="{A173050A-7D20-4482-8580-490AD55B7C19}" srcOrd="0" destOrd="0" presId="urn:microsoft.com/office/officeart/2005/8/layout/list1"/>
    <dgm:cxn modelId="{1D3F8D0B-FC2D-43CD-893D-CD1EA43DE1FA}" type="presOf" srcId="{0489BA19-5525-40FF-8321-BC4059D1FAD2}" destId="{2B592849-1C88-43A2-8C2E-B2E577CC3DCB}" srcOrd="0" destOrd="0" presId="urn:microsoft.com/office/officeart/2005/8/layout/list1"/>
    <dgm:cxn modelId="{0AF9ADD4-255B-4B02-9429-0CA57C46F9AE}" type="presOf" srcId="{5D717324-991C-4EC4-90CC-AB0A8C192754}" destId="{6E24D507-20A9-4D8E-9E62-B96D75B29C30}" srcOrd="0" destOrd="0" presId="urn:microsoft.com/office/officeart/2005/8/layout/list1"/>
    <dgm:cxn modelId="{5BF98F1A-BCFB-4B71-BB86-63642344757E}" type="presOf" srcId="{4116D4A7-8D72-49B5-A7CC-C0C4AC71DE63}" destId="{2D569A80-F943-420D-8E58-80E01DC5BF67}" srcOrd="0" destOrd="2" presId="urn:microsoft.com/office/officeart/2005/8/layout/list1"/>
    <dgm:cxn modelId="{FE2C5133-0776-40DE-9FE7-92B15A19B86E}" srcId="{4D35F232-E701-4A17-9DE3-87EE41F6C250}" destId="{940B8FD7-E31F-4764-8C1B-DAE35F8B6B34}" srcOrd="0" destOrd="0" parTransId="{0F2027F5-40B7-43B7-86D4-F8B5C3D3D830}" sibTransId="{C5C8A102-A539-4733-8956-E0FBF281226B}"/>
    <dgm:cxn modelId="{EA0143A5-DFD6-455E-945B-BC8E056DB984}" type="presOf" srcId="{19552AE2-FDD9-4FF8-A6B5-62D5D1F52518}" destId="{EA021D94-7BAA-41D2-8447-40C2D1D092A0}" srcOrd="1" destOrd="0" presId="urn:microsoft.com/office/officeart/2005/8/layout/list1"/>
    <dgm:cxn modelId="{DBFBAFA4-92F1-40DF-B620-2D479EE7A645}" srcId="{4D35F232-E701-4A17-9DE3-87EE41F6C250}" destId="{48D424A2-E89D-4ED9-8BEA-3032BE583A13}" srcOrd="2" destOrd="0" parTransId="{4D60FBAE-92BD-4979-AB67-6A22B727B810}" sibTransId="{CAD94F18-D37E-4EC2-9FFE-0265A9765E87}"/>
    <dgm:cxn modelId="{096DA9F7-8CA4-4561-A31E-0D1A03FE2849}" srcId="{94A288E8-E821-45AA-B259-1F1AA343289C}" destId="{4D35F232-E701-4A17-9DE3-87EE41F6C250}" srcOrd="0" destOrd="0" parTransId="{935F228C-8893-40CF-AA3A-F1132A0955FE}" sibTransId="{8CDA8CAA-2EB3-44FD-9C26-E912B3376DE8}"/>
    <dgm:cxn modelId="{90B57BD8-FE49-47F0-A00E-90BCC198463E}" type="presOf" srcId="{24870F40-6E69-47FC-A5EA-2C9CFDAE32B8}" destId="{2B592849-1C88-43A2-8C2E-B2E577CC3DCB}" srcOrd="0" destOrd="2" presId="urn:microsoft.com/office/officeart/2005/8/layout/list1"/>
    <dgm:cxn modelId="{480D2893-0294-46EE-BECD-D9FF41F9CF25}" srcId="{19552AE2-FDD9-4FF8-A6B5-62D5D1F52518}" destId="{0489BA19-5525-40FF-8321-BC4059D1FAD2}" srcOrd="0" destOrd="0" parTransId="{74FA8FD0-7257-4E7B-AF84-2F444ECA6CF1}" sibTransId="{1782B5EE-D9B8-480C-B00F-04D4341FED1E}"/>
    <dgm:cxn modelId="{46AB5494-A963-4792-8786-1AE80BA22A5B}" type="presOf" srcId="{4B1249F4-5B1B-478D-9B6D-57039FD13EFA}" destId="{2B592849-1C88-43A2-8C2E-B2E577CC3DCB}" srcOrd="0" destOrd="1" presId="urn:microsoft.com/office/officeart/2005/8/layout/list1"/>
    <dgm:cxn modelId="{32BC2A8B-83DE-44BD-B3BB-E561CD9AC3D4}" srcId="{19552AE2-FDD9-4FF8-A6B5-62D5D1F52518}" destId="{F537362C-9F3D-4DA6-87A0-3138D0484B35}" srcOrd="4" destOrd="0" parTransId="{5CD4B51C-C49C-4EEF-97F8-8B4FB6E887F7}" sibTransId="{951E386C-03D6-4621-9FD6-34C7BCF5E2B1}"/>
    <dgm:cxn modelId="{23EB952D-DD3B-4357-AC96-5B1B0B20EA7B}" srcId="{19552AE2-FDD9-4FF8-A6B5-62D5D1F52518}" destId="{4B1249F4-5B1B-478D-9B6D-57039FD13EFA}" srcOrd="1" destOrd="0" parTransId="{2FC877F2-C4E5-4C4C-8B39-07DD3344102A}" sibTransId="{E52D53DA-E77A-4FDA-9DCB-6016338BFA51}"/>
    <dgm:cxn modelId="{F2F48AB5-FDDE-46CB-9B26-998398FA0354}" srcId="{19552AE2-FDD9-4FF8-A6B5-62D5D1F52518}" destId="{24870F40-6E69-47FC-A5EA-2C9CFDAE32B8}" srcOrd="2" destOrd="0" parTransId="{8B538E77-69BF-4054-9414-18EC088C931C}" sibTransId="{5641A040-9F3D-4584-BF82-0EB15A2C411A}"/>
    <dgm:cxn modelId="{1C3C10A5-24E2-4B07-918C-7EC9D9EC7F3F}" srcId="{5D717324-991C-4EC4-90CC-AB0A8C192754}" destId="{94A288E8-E821-45AA-B259-1F1AA343289C}" srcOrd="1" destOrd="0" parTransId="{08E115F2-1D2D-40AE-87E0-8833E4DEFA3C}" sibTransId="{B025E2E8-CFBB-4C00-B424-1255B3B880C0}"/>
    <dgm:cxn modelId="{4133B3B3-7E6B-438B-B53A-8C48E3D83548}" type="presOf" srcId="{940B8FD7-E31F-4764-8C1B-DAE35F8B6B34}" destId="{2D569A80-F943-420D-8E58-80E01DC5BF67}" srcOrd="0" destOrd="1" presId="urn:microsoft.com/office/officeart/2005/8/layout/list1"/>
    <dgm:cxn modelId="{BF3DBD5C-9147-4842-8E90-D8F6B096FD92}" srcId="{4D35F232-E701-4A17-9DE3-87EE41F6C250}" destId="{4116D4A7-8D72-49B5-A7CC-C0C4AC71DE63}" srcOrd="1" destOrd="0" parTransId="{D36EC3C0-D3F7-44C2-9FA1-E85FC1274F4F}" sibTransId="{CF2B7634-5EC0-4DDF-AC63-150BF437FAB0}"/>
    <dgm:cxn modelId="{B5C83FED-3AD1-4A57-A566-C00FD0129051}" type="presOf" srcId="{9D65844A-BF7B-4935-9D7C-B43FDD15E452}" destId="{2B592849-1C88-43A2-8C2E-B2E577CC3DCB}" srcOrd="0" destOrd="5" presId="urn:microsoft.com/office/officeart/2005/8/layout/list1"/>
    <dgm:cxn modelId="{F044157C-5E6F-47D6-AF13-6A7BEE138B06}" type="presOf" srcId="{48D424A2-E89D-4ED9-8BEA-3032BE583A13}" destId="{2D569A80-F943-420D-8E58-80E01DC5BF67}" srcOrd="0" destOrd="3" presId="urn:microsoft.com/office/officeart/2005/8/layout/list1"/>
    <dgm:cxn modelId="{9F2270B7-657B-444D-B603-EF44B5A657C2}" type="presOf" srcId="{57B8EDA3-73D9-4E8A-954C-163EAFEDEB1B}" destId="{2B592849-1C88-43A2-8C2E-B2E577CC3DCB}" srcOrd="0" destOrd="6" presId="urn:microsoft.com/office/officeart/2005/8/layout/list1"/>
    <dgm:cxn modelId="{D38AC7E5-A6C4-4C12-9082-79E0E82AAAE5}" type="presOf" srcId="{4D35F232-E701-4A17-9DE3-87EE41F6C250}" destId="{2D569A80-F943-420D-8E58-80E01DC5BF67}" srcOrd="0" destOrd="0" presId="urn:microsoft.com/office/officeart/2005/8/layout/list1"/>
    <dgm:cxn modelId="{A24625B0-7B98-4EF8-9B96-2298B7DB9252}" srcId="{F537362C-9F3D-4DA6-87A0-3138D0484B35}" destId="{57B8EDA3-73D9-4E8A-954C-163EAFEDEB1B}" srcOrd="1" destOrd="0" parTransId="{62FF43B4-12CD-4C76-8CDE-73AB8D296676}" sibTransId="{7AAB9D52-C531-41A2-BA5D-F47E18761C33}"/>
    <dgm:cxn modelId="{035DD81F-C0AA-4F08-8AFC-DEC524E5697F}" srcId="{F537362C-9F3D-4DA6-87A0-3138D0484B35}" destId="{9D65844A-BF7B-4935-9D7C-B43FDD15E452}" srcOrd="0" destOrd="0" parTransId="{E5C30559-2B58-4471-9936-3183A25A0D6E}" sibTransId="{2356933A-67EF-460F-BABD-93F41C1ABC92}"/>
    <dgm:cxn modelId="{552C8CD8-8A36-4BAB-BB8D-115784995D9F}" srcId="{5D717324-991C-4EC4-90CC-AB0A8C192754}" destId="{19552AE2-FDD9-4FF8-A6B5-62D5D1F52518}" srcOrd="0" destOrd="0" parTransId="{5153452F-597F-497F-A822-0E880034D293}" sibTransId="{28F2CD89-5FBA-4A5C-950F-734E713A6DF2}"/>
    <dgm:cxn modelId="{32144E27-2593-4EA2-B5D3-7CCB35C8D1A5}" type="presOf" srcId="{EA6C9173-2679-4117-9170-F092FAA597C9}" destId="{2B592849-1C88-43A2-8C2E-B2E577CC3DCB}" srcOrd="0" destOrd="3" presId="urn:microsoft.com/office/officeart/2005/8/layout/list1"/>
    <dgm:cxn modelId="{E9B700B5-C6EC-4DF2-9872-A3456655E805}" srcId="{19552AE2-FDD9-4FF8-A6B5-62D5D1F52518}" destId="{EA6C9173-2679-4117-9170-F092FAA597C9}" srcOrd="3" destOrd="0" parTransId="{9A6C9C92-E852-4405-9199-0D9045C3C2D6}" sibTransId="{5D5DD158-2D00-4229-8A6B-10FEF099A359}"/>
    <dgm:cxn modelId="{211EB9FD-D030-4CF0-825E-13EB72F2C195}" type="presOf" srcId="{F537362C-9F3D-4DA6-87A0-3138D0484B35}" destId="{2B592849-1C88-43A2-8C2E-B2E577CC3DCB}" srcOrd="0" destOrd="4" presId="urn:microsoft.com/office/officeart/2005/8/layout/list1"/>
    <dgm:cxn modelId="{4D72F5F1-D4B6-40F3-8E81-B38CF924DBDA}" type="presParOf" srcId="{6E24D507-20A9-4D8E-9E62-B96D75B29C30}" destId="{DB4D2511-B4E3-4A63-A59A-7E4CE035D210}" srcOrd="0" destOrd="0" presId="urn:microsoft.com/office/officeart/2005/8/layout/list1"/>
    <dgm:cxn modelId="{03E1924A-C399-410D-95EB-FCE53A09AD05}" type="presParOf" srcId="{DB4D2511-B4E3-4A63-A59A-7E4CE035D210}" destId="{A173050A-7D20-4482-8580-490AD55B7C19}" srcOrd="0" destOrd="0" presId="urn:microsoft.com/office/officeart/2005/8/layout/list1"/>
    <dgm:cxn modelId="{A5F20CB5-CC3F-448E-846A-48C36A3FA542}" type="presParOf" srcId="{DB4D2511-B4E3-4A63-A59A-7E4CE035D210}" destId="{EA021D94-7BAA-41D2-8447-40C2D1D092A0}" srcOrd="1" destOrd="0" presId="urn:microsoft.com/office/officeart/2005/8/layout/list1"/>
    <dgm:cxn modelId="{5F2C2B91-3C6C-4343-A284-D6CF26B3D407}" type="presParOf" srcId="{6E24D507-20A9-4D8E-9E62-B96D75B29C30}" destId="{E6E2ED50-CEE4-4C6B-8FB2-D9E9C2B532BE}" srcOrd="1" destOrd="0" presId="urn:microsoft.com/office/officeart/2005/8/layout/list1"/>
    <dgm:cxn modelId="{EECD2A8F-0502-4235-9C9A-46199B54732A}" type="presParOf" srcId="{6E24D507-20A9-4D8E-9E62-B96D75B29C30}" destId="{2B592849-1C88-43A2-8C2E-B2E577CC3DCB}" srcOrd="2" destOrd="0" presId="urn:microsoft.com/office/officeart/2005/8/layout/list1"/>
    <dgm:cxn modelId="{AA655A29-051C-4AB0-B7D1-DE2DB0F50705}" type="presParOf" srcId="{6E24D507-20A9-4D8E-9E62-B96D75B29C30}" destId="{8D62869C-CBEA-48EA-ADBE-72EF4601B5F7}" srcOrd="3" destOrd="0" presId="urn:microsoft.com/office/officeart/2005/8/layout/list1"/>
    <dgm:cxn modelId="{EF8EE977-AA85-4E1A-9547-592A82CA4695}" type="presParOf" srcId="{6E24D507-20A9-4D8E-9E62-B96D75B29C30}" destId="{8BE85717-3648-4C97-B719-E4B532F7378C}" srcOrd="4" destOrd="0" presId="urn:microsoft.com/office/officeart/2005/8/layout/list1"/>
    <dgm:cxn modelId="{FC6FBDEA-C89E-46C0-960F-CB046F32AF78}" type="presParOf" srcId="{8BE85717-3648-4C97-B719-E4B532F7378C}" destId="{593402ED-690D-4C6A-9F4A-6C730447503A}" srcOrd="0" destOrd="0" presId="urn:microsoft.com/office/officeart/2005/8/layout/list1"/>
    <dgm:cxn modelId="{9DF0FFF2-3390-4B9C-94E7-C2E4719A43EB}" type="presParOf" srcId="{8BE85717-3648-4C97-B719-E4B532F7378C}" destId="{C5E4BAD1-A330-4AD2-9E1C-AB7E58DDC7BD}" srcOrd="1" destOrd="0" presId="urn:microsoft.com/office/officeart/2005/8/layout/list1"/>
    <dgm:cxn modelId="{97CB90A8-58B2-4C4B-90BA-5E93CE13F932}" type="presParOf" srcId="{6E24D507-20A9-4D8E-9E62-B96D75B29C30}" destId="{5354D417-CECA-4DFF-A43D-42B232B405D8}" srcOrd="5" destOrd="0" presId="urn:microsoft.com/office/officeart/2005/8/layout/list1"/>
    <dgm:cxn modelId="{2CB18A56-A0FB-43DA-B272-B5473E654728}" type="presParOf" srcId="{6E24D507-20A9-4D8E-9E62-B96D75B29C30}" destId="{2D569A80-F943-420D-8E58-80E01DC5BF67}" srcOrd="6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92849-1C88-43A2-8C2E-B2E577CC3DCB}">
      <dsp:nvSpPr>
        <dsp:cNvPr id="0" name=""/>
        <dsp:cNvSpPr/>
      </dsp:nvSpPr>
      <dsp:spPr>
        <a:xfrm>
          <a:off x="0" y="0"/>
          <a:ext cx="8064896" cy="205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  <a:bevel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645668" rIns="625926" bIns="85344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200" kern="1200" dirty="0" smtClean="0">
              <a:solidFill>
                <a:schemeClr val="accent6"/>
              </a:solidFill>
            </a:rPr>
            <a:t> </a:t>
          </a:r>
          <a:r>
            <a:rPr lang="fr-FR" sz="1400" b="0" kern="1200" dirty="0" smtClean="0">
              <a:solidFill>
                <a:schemeClr val="accent6"/>
              </a:solidFill>
            </a:rPr>
            <a:t>Chaque jour, l’Unité Pricing du Marketing détermine, avec le Managing Director, la politique des prix à la pompe à appliquer pour le lendemain.</a:t>
          </a:r>
          <a:endParaRPr lang="fr-FR" sz="1400" b="0" kern="1200" dirty="0">
            <a:solidFill>
              <a:schemeClr val="accent6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b="0" kern="1200" dirty="0" smtClean="0">
              <a:solidFill>
                <a:schemeClr val="accent6"/>
              </a:solidFill>
            </a:rPr>
            <a:t> L’unité Pricing travaille les prix et transmets une proposition au responsable </a:t>
          </a:r>
          <a:r>
            <a:rPr lang="fr-FR" sz="1400" b="0" kern="1200" dirty="0" err="1" smtClean="0">
              <a:solidFill>
                <a:schemeClr val="accent6"/>
              </a:solidFill>
            </a:rPr>
            <a:t>pricing</a:t>
          </a:r>
          <a:r>
            <a:rPr lang="fr-FR" sz="1400" b="0" kern="1200" dirty="0" smtClean="0">
              <a:solidFill>
                <a:schemeClr val="accent6"/>
              </a:solidFill>
            </a:rPr>
            <a:t> pour contrôle. Si celui-ci est d’accord, le  </a:t>
          </a:r>
          <a:r>
            <a:rPr lang="fr-FR" sz="1400" b="0" kern="1200" dirty="0" err="1" smtClean="0">
              <a:solidFill>
                <a:schemeClr val="accent6"/>
              </a:solidFill>
            </a:rPr>
            <a:t>Managing</a:t>
          </a:r>
          <a:r>
            <a:rPr lang="fr-FR" sz="1400" b="0" kern="1200" dirty="0" smtClean="0">
              <a:solidFill>
                <a:schemeClr val="accent6"/>
              </a:solidFill>
            </a:rPr>
            <a:t> </a:t>
          </a:r>
          <a:r>
            <a:rPr lang="fr-FR" sz="1400" b="0" kern="1200" dirty="0" err="1" smtClean="0">
              <a:solidFill>
                <a:schemeClr val="accent6"/>
              </a:solidFill>
            </a:rPr>
            <a:t>Director</a:t>
          </a:r>
          <a:r>
            <a:rPr lang="fr-FR" sz="1400" b="0" kern="1200" dirty="0" smtClean="0">
              <a:solidFill>
                <a:schemeClr val="accent6"/>
              </a:solidFill>
            </a:rPr>
            <a:t> reçoit à son tour la proposition pour validation. </a:t>
          </a:r>
          <a:endParaRPr lang="fr-FR" sz="1400" b="0" kern="1200" dirty="0">
            <a:solidFill>
              <a:schemeClr val="accent6"/>
            </a:solidFill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b="0" kern="1200" dirty="0" smtClean="0">
              <a:solidFill>
                <a:schemeClr val="accent6"/>
              </a:solidFill>
            </a:rPr>
            <a:t>L’objectif de « Gross </a:t>
          </a:r>
          <a:r>
            <a:rPr lang="fr-FR" sz="1400" b="0" kern="1200" dirty="0" err="1" smtClean="0">
              <a:solidFill>
                <a:schemeClr val="accent6"/>
              </a:solidFill>
            </a:rPr>
            <a:t>Margin</a:t>
          </a:r>
          <a:r>
            <a:rPr lang="fr-FR" sz="1400" b="0" kern="1200" dirty="0" smtClean="0">
              <a:solidFill>
                <a:schemeClr val="accent6"/>
              </a:solidFill>
            </a:rPr>
            <a:t> </a:t>
          </a:r>
          <a:r>
            <a:rPr lang="fr-FR" sz="1400" b="0" kern="1200" dirty="0" err="1" smtClean="0">
              <a:solidFill>
                <a:schemeClr val="accent6"/>
              </a:solidFill>
            </a:rPr>
            <a:t>Oil</a:t>
          </a:r>
          <a:r>
            <a:rPr lang="fr-FR" sz="1400" b="0" kern="1200" dirty="0" smtClean="0">
              <a:solidFill>
                <a:schemeClr val="accent6"/>
              </a:solidFill>
            </a:rPr>
            <a:t> » réseau pour le budget 2017 s’établit à 131,90 €/M3.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0"/>
        <a:ext cx="8064896" cy="2050650"/>
      </dsp:txXfrm>
    </dsp:sp>
    <dsp:sp modelId="{EA021D94-7BAA-41D2-8447-40C2D1D092A0}">
      <dsp:nvSpPr>
        <dsp:cNvPr id="0" name=""/>
        <dsp:cNvSpPr/>
      </dsp:nvSpPr>
      <dsp:spPr>
        <a:xfrm>
          <a:off x="403244" y="0"/>
          <a:ext cx="5645427" cy="541458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Fonctionnement</a:t>
          </a:r>
          <a:endParaRPr lang="fr-FR" sz="1600" kern="1200" dirty="0">
            <a:solidFill>
              <a:schemeClr val="accent6"/>
            </a:solidFill>
          </a:endParaRPr>
        </a:p>
      </dsp:txBody>
      <dsp:txXfrm>
        <a:off x="429676" y="26432"/>
        <a:ext cx="5592563" cy="488594"/>
      </dsp:txXfrm>
    </dsp:sp>
    <dsp:sp modelId="{2D569A80-F943-420D-8E58-80E01DC5BF67}">
      <dsp:nvSpPr>
        <dsp:cNvPr id="0" name=""/>
        <dsp:cNvSpPr/>
      </dsp:nvSpPr>
      <dsp:spPr>
        <a:xfrm>
          <a:off x="0" y="2665961"/>
          <a:ext cx="8064896" cy="2148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645668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Acheteurs fermes : nous vendons directement les carburants aux clients selon un contrat d’approvisionnement pour chacun. Les prix à la pompe sont ensuite décidés par chaque client.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accent6"/>
              </a:solidFill>
            </a:rPr>
            <a:t>Mandataires et commissionnaires : Les fourchettes de marge sont déterminées par typologie et produits. Elles sont reprises dans le tableau ci-dessous. A noter que seule la station de Gradignan est une autoroutière prix bas et que les stations de Epinal, Champagne, Tournus et Annecy </a:t>
          </a:r>
          <a:r>
            <a:rPr lang="fr-FR" sz="1400" b="0" kern="1200" dirty="0" err="1" smtClean="0">
              <a:solidFill>
                <a:schemeClr val="accent6"/>
              </a:solidFill>
            </a:rPr>
            <a:t>Alluèges</a:t>
          </a:r>
          <a:r>
            <a:rPr lang="fr-FR" sz="1400" b="0" kern="1200" dirty="0" smtClean="0">
              <a:solidFill>
                <a:schemeClr val="accent6"/>
              </a:solidFill>
            </a:rPr>
            <a:t> sont des stations gérées en politique prix bas.</a:t>
          </a:r>
          <a:endParaRPr lang="fr-FR" sz="1400" b="0" kern="1200" dirty="0">
            <a:solidFill>
              <a:schemeClr val="accent6"/>
            </a:solidFill>
          </a:endParaRPr>
        </a:p>
      </dsp:txBody>
      <dsp:txXfrm>
        <a:off x="0" y="2665961"/>
        <a:ext cx="8064896" cy="2148300"/>
      </dsp:txXfrm>
    </dsp:sp>
    <dsp:sp modelId="{C5E4BAD1-A330-4AD2-9E1C-AB7E58DDC7BD}">
      <dsp:nvSpPr>
        <dsp:cNvPr id="0" name=""/>
        <dsp:cNvSpPr/>
      </dsp:nvSpPr>
      <dsp:spPr>
        <a:xfrm>
          <a:off x="403244" y="2241135"/>
          <a:ext cx="5645427" cy="809707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Fourchette Marge Réseau en €/M3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accent6"/>
              </a:solidFill>
            </a:rPr>
            <a:t>(Gross </a:t>
          </a:r>
          <a:r>
            <a:rPr lang="fr-FR" sz="1100" kern="1200" dirty="0" err="1" smtClean="0">
              <a:solidFill>
                <a:schemeClr val="accent6"/>
              </a:solidFill>
            </a:rPr>
            <a:t>Margin</a:t>
          </a:r>
          <a:r>
            <a:rPr lang="fr-FR" sz="1100" kern="1200" dirty="0" smtClean="0">
              <a:solidFill>
                <a:schemeClr val="accent6"/>
              </a:solidFill>
            </a:rPr>
            <a:t> </a:t>
          </a:r>
          <a:r>
            <a:rPr lang="fr-FR" sz="1100" kern="1200" dirty="0" err="1" smtClean="0">
              <a:solidFill>
                <a:schemeClr val="accent6"/>
              </a:solidFill>
            </a:rPr>
            <a:t>Oil</a:t>
          </a:r>
          <a:r>
            <a:rPr lang="fr-FR" sz="1100" kern="1200" dirty="0" smtClean="0">
              <a:solidFill>
                <a:schemeClr val="accent6"/>
              </a:solidFill>
            </a:rPr>
            <a:t>, coûts de distribution secondaire déduits)</a:t>
          </a:r>
          <a:endParaRPr lang="fr-FR" sz="1100" kern="1200" dirty="0">
            <a:solidFill>
              <a:schemeClr val="accent6"/>
            </a:solidFill>
          </a:endParaRPr>
        </a:p>
      </dsp:txBody>
      <dsp:txXfrm>
        <a:off x="442771" y="2280662"/>
        <a:ext cx="5566373" cy="7306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FF6FEC-E83C-480E-B6FC-5F956CE6EFBC}">
      <dsp:nvSpPr>
        <dsp:cNvPr id="0" name=""/>
        <dsp:cNvSpPr/>
      </dsp:nvSpPr>
      <dsp:spPr>
        <a:xfrm>
          <a:off x="0" y="351227"/>
          <a:ext cx="8064896" cy="138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458216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Les clients Multicard </a:t>
          </a:r>
          <a:r>
            <a:rPr lang="fr-FR" sz="1400" kern="1200" dirty="0" err="1" smtClean="0">
              <a:solidFill>
                <a:schemeClr val="accent6"/>
              </a:solidFill>
            </a:rPr>
            <a:t>Routex</a:t>
          </a:r>
          <a:r>
            <a:rPr lang="fr-FR" sz="1400" kern="1200" dirty="0" smtClean="0">
              <a:solidFill>
                <a:schemeClr val="accent6"/>
              </a:solidFill>
            </a:rPr>
            <a:t> peuvent bénéficier de 3 systèmes de facturation : au prix à la pompe remisé, au prix barème remisé ou enfin au meilleur des deux.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 service commercial Cartes établit ses offres en fonction des 3 propositions et selon les limites de pouvoir ci-dessous.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351227"/>
        <a:ext cx="8064896" cy="1386000"/>
      </dsp:txXfrm>
    </dsp:sp>
    <dsp:sp modelId="{43522A1C-28C9-41A8-B070-B9E10E7E2FDB}">
      <dsp:nvSpPr>
        <dsp:cNvPr id="0" name=""/>
        <dsp:cNvSpPr/>
      </dsp:nvSpPr>
      <dsp:spPr>
        <a:xfrm>
          <a:off x="403244" y="26507"/>
          <a:ext cx="5645427" cy="64944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Fonctionnement</a:t>
          </a:r>
          <a:endParaRPr lang="fr-FR" sz="1800" kern="1200" dirty="0">
            <a:solidFill>
              <a:schemeClr val="accent6"/>
            </a:solidFill>
          </a:endParaRPr>
        </a:p>
      </dsp:txBody>
      <dsp:txXfrm>
        <a:off x="434947" y="58210"/>
        <a:ext cx="5582021" cy="586034"/>
      </dsp:txXfrm>
    </dsp:sp>
    <dsp:sp modelId="{2B592849-1C88-43A2-8C2E-B2E577CC3DCB}">
      <dsp:nvSpPr>
        <dsp:cNvPr id="0" name=""/>
        <dsp:cNvSpPr/>
      </dsp:nvSpPr>
      <dsp:spPr>
        <a:xfrm>
          <a:off x="0" y="2180747"/>
          <a:ext cx="8064896" cy="121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  <a:bevel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458216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 	</a:t>
          </a:r>
          <a:r>
            <a:rPr lang="fr-FR" sz="1050" b="1" i="1" kern="1200" dirty="0" smtClean="0">
              <a:solidFill>
                <a:schemeClr val="accent6"/>
              </a:solidFill>
            </a:rPr>
            <a:t>en €/M3</a:t>
          </a:r>
          <a:r>
            <a:rPr lang="fr-FR" sz="1400" kern="1200" dirty="0" smtClean="0">
              <a:solidFill>
                <a:schemeClr val="accent6"/>
              </a:solidFill>
            </a:rPr>
            <a:t>		MTW		CODO		DODO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Chef des Ventes :	 90		  55		  20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Responsable Réseau  :  	100		  60		  25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2180747"/>
        <a:ext cx="8064896" cy="1212750"/>
      </dsp:txXfrm>
    </dsp:sp>
    <dsp:sp modelId="{EA021D94-7BAA-41D2-8447-40C2D1D092A0}">
      <dsp:nvSpPr>
        <dsp:cNvPr id="0" name=""/>
        <dsp:cNvSpPr/>
      </dsp:nvSpPr>
      <dsp:spPr>
        <a:xfrm>
          <a:off x="403244" y="1856027"/>
          <a:ext cx="5645427" cy="64944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Remises TTC – prix à la pompe : limites de pouvoir</a:t>
          </a:r>
          <a:endParaRPr lang="fr-FR" sz="1800" kern="1200" dirty="0">
            <a:solidFill>
              <a:schemeClr val="accent6"/>
            </a:solidFill>
          </a:endParaRPr>
        </a:p>
      </dsp:txBody>
      <dsp:txXfrm>
        <a:off x="434947" y="1887730"/>
        <a:ext cx="5582021" cy="586034"/>
      </dsp:txXfrm>
    </dsp:sp>
    <dsp:sp modelId="{2D569A80-F943-420D-8E58-80E01DC5BF67}">
      <dsp:nvSpPr>
        <dsp:cNvPr id="0" name=""/>
        <dsp:cNvSpPr/>
      </dsp:nvSpPr>
      <dsp:spPr>
        <a:xfrm>
          <a:off x="0" y="3837017"/>
          <a:ext cx="8064896" cy="103461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458216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Chef des Ventes	   :		80 €/M3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Responsable Réseau 	   :		85 €/M3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3837017"/>
        <a:ext cx="8064896" cy="1034610"/>
      </dsp:txXfrm>
    </dsp:sp>
    <dsp:sp modelId="{C5E4BAD1-A330-4AD2-9E1C-AB7E58DDC7BD}">
      <dsp:nvSpPr>
        <dsp:cNvPr id="0" name=""/>
        <dsp:cNvSpPr/>
      </dsp:nvSpPr>
      <dsp:spPr>
        <a:xfrm>
          <a:off x="403244" y="3512297"/>
          <a:ext cx="5645427" cy="64944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Prix barème : limites de pouvoir TTC</a:t>
          </a:r>
          <a:endParaRPr lang="fr-FR" sz="1800" kern="1200" dirty="0">
            <a:solidFill>
              <a:schemeClr val="accent6"/>
            </a:solidFill>
          </a:endParaRPr>
        </a:p>
      </dsp:txBody>
      <dsp:txXfrm>
        <a:off x="434947" y="3544000"/>
        <a:ext cx="5582021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92849-1C88-43A2-8C2E-B2E577CC3DCB}">
      <dsp:nvSpPr>
        <dsp:cNvPr id="0" name=""/>
        <dsp:cNvSpPr/>
      </dsp:nvSpPr>
      <dsp:spPr>
        <a:xfrm>
          <a:off x="0" y="440387"/>
          <a:ext cx="8280920" cy="2835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  <a:bevel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104140" rIns="642691" bIns="99568" numCol="1" spcCol="1270" anchor="t" anchorCtr="0">
          <a:noAutofit/>
        </a:bodyPr>
        <a:lstStyle/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accent6"/>
              </a:solidFill>
            </a:rPr>
            <a:t> L’unité SL élabore chaque jour un prix de transfert par dépôt et par produit, basé sur les cotations journalières de référence (</a:t>
          </a:r>
          <a:r>
            <a:rPr lang="fr-FR" sz="1400" kern="1200" dirty="0" err="1" smtClean="0">
              <a:solidFill>
                <a:schemeClr val="accent6"/>
              </a:solidFill>
            </a:rPr>
            <a:t>Platt’s</a:t>
          </a:r>
          <a:r>
            <a:rPr lang="fr-FR" sz="1400" kern="1200" dirty="0" smtClean="0">
              <a:solidFill>
                <a:schemeClr val="accent6"/>
              </a:solidFill>
            </a:rPr>
            <a:t>) et l’ensemble des coûts logistiques. L’ensemble de ces données sont vérifié et validé par le </a:t>
          </a:r>
          <a:r>
            <a:rPr lang="fr-FR" sz="1400" b="1" u="sng" kern="1200" dirty="0" err="1" smtClean="0">
              <a:solidFill>
                <a:schemeClr val="accent6"/>
              </a:solidFill>
            </a:rPr>
            <a:t>Controlling</a:t>
          </a:r>
          <a:r>
            <a:rPr lang="fr-FR" sz="1400" b="0" u="sng" kern="1200" dirty="0" smtClean="0">
              <a:solidFill>
                <a:schemeClr val="accent6"/>
              </a:solidFill>
            </a:rPr>
            <a:t>.</a:t>
          </a:r>
          <a:endParaRPr lang="fr-FR" sz="1400" b="0" u="sng" kern="1200" dirty="0">
            <a:solidFill>
              <a:schemeClr val="accent6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accent6"/>
              </a:solidFill>
            </a:rPr>
            <a:t> Le service Marketing apporte un éclairage sur la tendance des cours du jour de façon continue sur la journée.</a:t>
          </a:r>
          <a:endParaRPr lang="fr-FR" sz="1400" kern="1200" dirty="0">
            <a:solidFill>
              <a:schemeClr val="accent6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accent6"/>
              </a:solidFill>
            </a:rPr>
            <a:t> Sur la base de ces prix de transfert, de la tendance, et du contexte du marché local le Responsable SLW et/ou le Responsable SL propose un </a:t>
          </a:r>
          <a:r>
            <a:rPr lang="fr-FR" sz="1400" kern="1200" dirty="0" err="1" smtClean="0">
              <a:solidFill>
                <a:schemeClr val="accent6"/>
              </a:solidFill>
            </a:rPr>
            <a:t>listino</a:t>
          </a:r>
          <a:r>
            <a:rPr lang="fr-FR" sz="1400" kern="1200" dirty="0" smtClean="0">
              <a:solidFill>
                <a:schemeClr val="accent6"/>
              </a:solidFill>
            </a:rPr>
            <a:t> par dépôt et par produit au </a:t>
          </a:r>
          <a:r>
            <a:rPr lang="fr-FR" sz="1400" b="1" u="sng" kern="1200" dirty="0" smtClean="0">
              <a:solidFill>
                <a:schemeClr val="accent6"/>
              </a:solidFill>
            </a:rPr>
            <a:t>Service Marketing</a:t>
          </a:r>
          <a:r>
            <a:rPr lang="fr-FR" sz="1400" b="0" u="none" kern="1200" dirty="0" smtClean="0">
              <a:solidFill>
                <a:schemeClr val="accent6"/>
              </a:solidFill>
            </a:rPr>
            <a:t> qui après validation l’envoi au service commercial</a:t>
          </a:r>
          <a:r>
            <a:rPr lang="fr-FR" sz="1400" kern="1200" dirty="0" smtClean="0">
              <a:solidFill>
                <a:schemeClr val="accent6"/>
              </a:solidFill>
            </a:rPr>
            <a:t>.</a:t>
          </a:r>
          <a:endParaRPr lang="fr-FR" sz="1400" kern="1200" dirty="0">
            <a:solidFill>
              <a:schemeClr val="accent6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accent6"/>
              </a:solidFill>
            </a:rPr>
            <a:t> Le service commercial envoie les offres aux clients et conclut les ventes au téléphone selon les limites de pouvoirs  indiqué ci-dessous.</a:t>
          </a:r>
          <a:endParaRPr lang="fr-FR" sz="1400" kern="1200" dirty="0">
            <a:solidFill>
              <a:schemeClr val="accent6"/>
            </a:solidFill>
          </a:endParaRPr>
        </a:p>
        <a:p>
          <a:pPr marL="0" marR="0" lvl="1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400" kern="1200" dirty="0" smtClean="0">
              <a:solidFill>
                <a:schemeClr val="accent6"/>
              </a:solidFill>
            </a:rPr>
            <a:t> L’objectif de marge de contribution (contribution </a:t>
          </a:r>
          <a:r>
            <a:rPr lang="fr-FR" sz="1400" kern="1200" dirty="0" err="1" smtClean="0">
              <a:solidFill>
                <a:schemeClr val="accent6"/>
              </a:solidFill>
            </a:rPr>
            <a:t>margin</a:t>
          </a:r>
          <a:r>
            <a:rPr lang="fr-FR" sz="1400" kern="1200" dirty="0" smtClean="0">
              <a:solidFill>
                <a:schemeClr val="accent6"/>
              </a:solidFill>
            </a:rPr>
            <a:t> oil) du budget 2017 pour les Carburants &amp; Combustibles est de 6,7 €/Ton (5,60 €/M3 Gasoil/FOD et 5,06 €/M3 Essences).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440387"/>
        <a:ext cx="8280920" cy="2835000"/>
      </dsp:txXfrm>
    </dsp:sp>
    <dsp:sp modelId="{EA021D94-7BAA-41D2-8447-40C2D1D092A0}">
      <dsp:nvSpPr>
        <dsp:cNvPr id="0" name=""/>
        <dsp:cNvSpPr/>
      </dsp:nvSpPr>
      <dsp:spPr>
        <a:xfrm>
          <a:off x="414046" y="104668"/>
          <a:ext cx="5796644" cy="409519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Fonctionnement </a:t>
          </a:r>
          <a:endParaRPr lang="fr-FR" sz="1800" kern="1200" dirty="0">
            <a:solidFill>
              <a:schemeClr val="accent6"/>
            </a:solidFill>
          </a:endParaRPr>
        </a:p>
      </dsp:txBody>
      <dsp:txXfrm>
        <a:off x="434037" y="124659"/>
        <a:ext cx="5756662" cy="369537"/>
      </dsp:txXfrm>
    </dsp:sp>
    <dsp:sp modelId="{2D569A80-F943-420D-8E58-80E01DC5BF67}">
      <dsp:nvSpPr>
        <dsp:cNvPr id="0" name=""/>
        <dsp:cNvSpPr/>
      </dsp:nvSpPr>
      <dsp:spPr>
        <a:xfrm>
          <a:off x="0" y="3717331"/>
          <a:ext cx="8280920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91" tIns="104140" rIns="64269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b="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u="sng" kern="1200" dirty="0" smtClean="0">
              <a:solidFill>
                <a:schemeClr val="accent6"/>
              </a:solidFill>
            </a:rPr>
            <a:t>Limites de pouvoir :</a:t>
          </a:r>
          <a:endParaRPr lang="fr-FR" sz="1400" b="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Equipe Support aux ventes 				remise max 1,00 €/m3 (Tous </a:t>
          </a:r>
          <a:r>
            <a:rPr lang="fr-FR" sz="1400" kern="1200" dirty="0" err="1" smtClean="0">
              <a:solidFill>
                <a:schemeClr val="accent6"/>
              </a:solidFill>
            </a:rPr>
            <a:t>Prod</a:t>
          </a:r>
          <a:r>
            <a:rPr lang="fr-FR" sz="1400" kern="1200" dirty="0" smtClean="0">
              <a:solidFill>
                <a:schemeClr val="accent6"/>
              </a:solidFill>
            </a:rPr>
            <a:t>)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Responsables Ventes &amp; Support aux ventes 		remise max 3,00 €/m3 (Tous </a:t>
          </a:r>
          <a:r>
            <a:rPr lang="fr-FR" sz="1400" kern="1200" dirty="0" err="1" smtClean="0">
              <a:solidFill>
                <a:schemeClr val="accent6"/>
              </a:solidFill>
            </a:rPr>
            <a:t>Prod</a:t>
          </a:r>
          <a:r>
            <a:rPr lang="fr-FR" sz="1400" kern="1200" dirty="0" smtClean="0">
              <a:solidFill>
                <a:schemeClr val="accent6"/>
              </a:solidFill>
            </a:rPr>
            <a:t>)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 SLW 	 				remise max 5,60 €/m3 (Diesel)							  	remise max 5,00 €/m3 (Essence)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3717331"/>
        <a:ext cx="8280920" cy="1512000"/>
      </dsp:txXfrm>
    </dsp:sp>
    <dsp:sp modelId="{C5E4BAD1-A330-4AD2-9E1C-AB7E58DDC7BD}">
      <dsp:nvSpPr>
        <dsp:cNvPr id="0" name=""/>
        <dsp:cNvSpPr/>
      </dsp:nvSpPr>
      <dsp:spPr>
        <a:xfrm>
          <a:off x="413641" y="3302387"/>
          <a:ext cx="5790983" cy="488743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Limites de pouvoir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accent6"/>
              </a:solidFill>
            </a:rPr>
            <a:t>(Remises Maximum à appliquer sur le </a:t>
          </a:r>
          <a:r>
            <a:rPr lang="fr-FR" sz="1100" kern="1200" dirty="0" err="1" smtClean="0">
              <a:solidFill>
                <a:schemeClr val="accent6"/>
              </a:solidFill>
            </a:rPr>
            <a:t>Listino</a:t>
          </a:r>
          <a:r>
            <a:rPr lang="fr-FR" sz="1100" kern="1200" dirty="0" smtClean="0">
              <a:solidFill>
                <a:schemeClr val="accent6"/>
              </a:solidFill>
            </a:rPr>
            <a:t>)</a:t>
          </a:r>
          <a:endParaRPr lang="fr-FR" sz="1100" kern="1200" dirty="0">
            <a:solidFill>
              <a:schemeClr val="accent6"/>
            </a:solidFill>
          </a:endParaRPr>
        </a:p>
      </dsp:txBody>
      <dsp:txXfrm>
        <a:off x="437499" y="3326245"/>
        <a:ext cx="5743267" cy="4410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92849-1C88-43A2-8C2E-B2E577CC3DCB}">
      <dsp:nvSpPr>
        <dsp:cNvPr id="0" name=""/>
        <dsp:cNvSpPr/>
      </dsp:nvSpPr>
      <dsp:spPr>
        <a:xfrm>
          <a:off x="0" y="15198"/>
          <a:ext cx="8064896" cy="30405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  <a:bevel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458216" rIns="625926" bIns="99568" numCol="1" spcCol="1270" anchor="t" anchorCtr="0">
          <a:noAutofit/>
        </a:bodyPr>
        <a:lstStyle/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Chaque fin de mois, le comité des prix Bitumes se réunit pour définir un prix de référence pour le mois à venir, lequel est basé sur les réalisations du mois précédent,  les prévisions de cotation et la tendance du marché.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Le Comité des prix Bitumes est composé du Managing Director, des Services SLW et Marketing.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Le service commercial établit ses offres en appliquant sur le prix de référence augmenté du cout logistique (prix de transfert)  une marge minimum selon les limites de pouvoir indiquées ci-dessous.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L’ensemble de ces données, avant envoi aux clients, sont vérifiées et validées mensuellement par le </a:t>
          </a:r>
          <a:r>
            <a:rPr lang="fr-FR" sz="1400" kern="1200" dirty="0" err="1" smtClean="0">
              <a:solidFill>
                <a:schemeClr val="accent6"/>
              </a:solidFill>
            </a:rPr>
            <a:t>Controlling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 L’objectif de marge de contribution du budget 2017 (contribution </a:t>
          </a:r>
          <a:r>
            <a:rPr lang="fr-FR" sz="1400" kern="1200" dirty="0" err="1" smtClean="0">
              <a:solidFill>
                <a:schemeClr val="accent6"/>
              </a:solidFill>
            </a:rPr>
            <a:t>margin</a:t>
          </a:r>
          <a:r>
            <a:rPr lang="fr-FR" sz="1400" kern="1200" dirty="0" smtClean="0">
              <a:solidFill>
                <a:schemeClr val="accent6"/>
              </a:solidFill>
            </a:rPr>
            <a:t> oil) pour les Bitumes est de 17,5 €/To.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15198"/>
        <a:ext cx="8064896" cy="3040568"/>
      </dsp:txXfrm>
    </dsp:sp>
    <dsp:sp modelId="{EA021D94-7BAA-41D2-8447-40C2D1D092A0}">
      <dsp:nvSpPr>
        <dsp:cNvPr id="0" name=""/>
        <dsp:cNvSpPr/>
      </dsp:nvSpPr>
      <dsp:spPr>
        <a:xfrm>
          <a:off x="576063" y="0"/>
          <a:ext cx="5645427" cy="441645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Fonctionnement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597622" y="21559"/>
        <a:ext cx="5602309" cy="398527"/>
      </dsp:txXfrm>
    </dsp:sp>
    <dsp:sp modelId="{C98918B7-4BE7-4CC8-8CA9-C8345C0F439D}">
      <dsp:nvSpPr>
        <dsp:cNvPr id="0" name=""/>
        <dsp:cNvSpPr/>
      </dsp:nvSpPr>
      <dsp:spPr>
        <a:xfrm>
          <a:off x="0" y="3194962"/>
          <a:ext cx="8064896" cy="1614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458216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u="sng" kern="1200" dirty="0" smtClean="0">
              <a:solidFill>
                <a:schemeClr val="accent6"/>
              </a:solidFill>
            </a:rPr>
            <a:t>Limites de pouvoir :</a:t>
          </a:r>
          <a:endParaRPr lang="fr-FR" sz="1400" b="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Responsables Ventes 				marge mini 8 €/To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 SLW 				marge mini 1 €/To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3194962"/>
        <a:ext cx="8064896" cy="1614375"/>
      </dsp:txXfrm>
    </dsp:sp>
    <dsp:sp modelId="{3589F1BF-C40F-4945-A032-66CABF694884}">
      <dsp:nvSpPr>
        <dsp:cNvPr id="0" name=""/>
        <dsp:cNvSpPr/>
      </dsp:nvSpPr>
      <dsp:spPr>
        <a:xfrm>
          <a:off x="360041" y="2985528"/>
          <a:ext cx="5645427" cy="522955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Limites de pouvoir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accent6"/>
              </a:solidFill>
            </a:rPr>
            <a:t>(Marges minimum à appliquer sur les prix de transfert)</a:t>
          </a:r>
          <a:endParaRPr lang="fr-FR" sz="1100" kern="1200" dirty="0">
            <a:solidFill>
              <a:schemeClr val="accent6"/>
            </a:solidFill>
          </a:endParaRPr>
        </a:p>
      </dsp:txBody>
      <dsp:txXfrm>
        <a:off x="385570" y="3011057"/>
        <a:ext cx="5594369" cy="4718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92849-1C88-43A2-8C2E-B2E577CC3DCB}">
      <dsp:nvSpPr>
        <dsp:cNvPr id="0" name=""/>
        <dsp:cNvSpPr/>
      </dsp:nvSpPr>
      <dsp:spPr>
        <a:xfrm>
          <a:off x="0" y="289623"/>
          <a:ext cx="8064896" cy="289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  <a:bevel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208280" rIns="625926" bIns="99568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 Service Lubrifiants propose à l’Unité Pricing le Prix barème des produits. L’Unité Pricing s’occupe de les charger dans SAP après une vérification de cohérence. 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 service lubrifiants constitue annuellement une grille de prix pour chaque typologie de clients.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Les grilles de prix sont établies en fonction de l’objectif de marge de contribution de l’année, et en respect des marges minimum (voir pages suivantes).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Elles sont ensuite insérées automatiquement dans le système SAP par l’Unité Pricing.</a:t>
          </a:r>
          <a:endParaRPr lang="fr-FR" sz="1400" kern="1200" dirty="0">
            <a:solidFill>
              <a:schemeClr val="accent6"/>
            </a:solidFill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Les commandes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en-dehors des limites de pouvoir font l’objet d’une confirmation écrite signée par le supérieur hiérarchique. 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des clients sans conditions SAP préalablement chargées sont bloquées et devront être autorisées par la personne habilitée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289623"/>
        <a:ext cx="8064896" cy="2898000"/>
      </dsp:txXfrm>
    </dsp:sp>
    <dsp:sp modelId="{EA021D94-7BAA-41D2-8447-40C2D1D092A0}">
      <dsp:nvSpPr>
        <dsp:cNvPr id="0" name=""/>
        <dsp:cNvSpPr/>
      </dsp:nvSpPr>
      <dsp:spPr>
        <a:xfrm>
          <a:off x="403244" y="15559"/>
          <a:ext cx="5645427" cy="421663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Fonctionnement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423828" y="36143"/>
        <a:ext cx="5604259" cy="380495"/>
      </dsp:txXfrm>
    </dsp:sp>
    <dsp:sp modelId="{2D569A80-F943-420D-8E58-80E01DC5BF67}">
      <dsp:nvSpPr>
        <dsp:cNvPr id="0" name=""/>
        <dsp:cNvSpPr/>
      </dsp:nvSpPr>
      <dsp:spPr>
        <a:xfrm>
          <a:off x="0" y="3691659"/>
          <a:ext cx="8064896" cy="12540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926" tIns="208280" rIns="625926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Voir tableaux en annexe pour :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Equipe commerciale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 Ventes Lubrifiants</a:t>
          </a:r>
          <a:endParaRPr lang="fr-FR" sz="1400" kern="1200" dirty="0">
            <a:solidFill>
              <a:schemeClr val="accent6"/>
            </a:solidFill>
          </a:endParaRPr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accent6"/>
              </a:solidFill>
            </a:rPr>
            <a:t>Responsable Lubrifiants</a:t>
          </a:r>
          <a:endParaRPr lang="fr-FR" sz="1400" kern="1200" dirty="0">
            <a:solidFill>
              <a:schemeClr val="accent6"/>
            </a:solidFill>
          </a:endParaRPr>
        </a:p>
      </dsp:txBody>
      <dsp:txXfrm>
        <a:off x="0" y="3691659"/>
        <a:ext cx="8064896" cy="1254072"/>
      </dsp:txXfrm>
    </dsp:sp>
    <dsp:sp modelId="{C5E4BAD1-A330-4AD2-9E1C-AB7E58DDC7BD}">
      <dsp:nvSpPr>
        <dsp:cNvPr id="0" name=""/>
        <dsp:cNvSpPr/>
      </dsp:nvSpPr>
      <dsp:spPr>
        <a:xfrm>
          <a:off x="403244" y="3241623"/>
          <a:ext cx="5645427" cy="582075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84" tIns="0" rIns="21338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>
              <a:solidFill>
                <a:schemeClr val="accent6"/>
              </a:solidFill>
            </a:rPr>
            <a:t>Limites de pouvoir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100" kern="1200" dirty="0" smtClean="0">
              <a:solidFill>
                <a:schemeClr val="accent6"/>
              </a:solidFill>
            </a:rPr>
            <a:t>(Marges de contribution minimales en €/l par familles de produits)</a:t>
          </a:r>
        </a:p>
      </dsp:txBody>
      <dsp:txXfrm>
        <a:off x="431659" y="3270038"/>
        <a:ext cx="5588597" cy="5252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5FAA14-B31B-409A-BFA7-42403083CBBA}" type="datetimeFigureOut">
              <a:rPr lang="it-IT" smtClean="0"/>
              <a:pPr/>
              <a:t>06/06/2017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9A590-9611-4095-AFA4-C8A89EC320B0}" type="slidenum">
              <a:rPr lang="it-IT" smtClean="0"/>
              <a:pPr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806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40967-8F90-42F4-A5D4-3F0D1107415F}" type="datetimeFigureOut">
              <a:rPr lang="it-IT" smtClean="0"/>
              <a:pPr/>
              <a:t>06/06/2017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D6860-D1E6-4ADA-9127-34ACE4EA3D7C}" type="slidenum">
              <a:rPr lang="it-IT" smtClean="0"/>
              <a:pPr/>
              <a:t>‹N°›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50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-184150" y="347663"/>
            <a:ext cx="7404100" cy="4165600"/>
          </a:xfrm>
        </p:spPr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A067A1-CD86-2B4E-BCC7-6CC65BB0D6CE}" type="slidenum">
              <a:rPr lang="it-IT">
                <a:solidFill>
                  <a:srgbClr val="000000"/>
                </a:solidFill>
              </a:rPr>
              <a:pPr/>
              <a:t>1</a:t>
            </a:fld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610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5" t="2260" r="58780" b="7337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olo 1"/>
          <p:cNvSpPr>
            <a:spLocks noGrp="1"/>
          </p:cNvSpPr>
          <p:nvPr>
            <p:ph type="ctrTitle"/>
          </p:nvPr>
        </p:nvSpPr>
        <p:spPr>
          <a:xfrm>
            <a:off x="613037" y="4244083"/>
            <a:ext cx="9144000" cy="514350"/>
          </a:xfrm>
        </p:spPr>
        <p:txBody>
          <a:bodyPr anchor="b">
            <a:normAutofit/>
          </a:bodyPr>
          <a:lstStyle>
            <a:lvl1pPr algn="l">
              <a:defRPr sz="3200" b="1" i="0"/>
            </a:lvl1pPr>
          </a:lstStyle>
          <a:p>
            <a:r>
              <a:rPr lang="it-IT" dirty="0"/>
              <a:t>Fare clic per modificare stile</a:t>
            </a:r>
          </a:p>
        </p:txBody>
      </p:sp>
      <p:sp>
        <p:nvSpPr>
          <p:cNvPr id="9" name="Sottotitolo 2"/>
          <p:cNvSpPr>
            <a:spLocks noGrp="1"/>
          </p:cNvSpPr>
          <p:nvPr>
            <p:ph type="subTitle" idx="1"/>
          </p:nvPr>
        </p:nvSpPr>
        <p:spPr>
          <a:xfrm>
            <a:off x="613037" y="6130895"/>
            <a:ext cx="9144000" cy="54541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0"/>
          </p:nvPr>
        </p:nvSpPr>
        <p:spPr>
          <a:xfrm>
            <a:off x="613037" y="5207333"/>
            <a:ext cx="9144000" cy="4746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800" b="1" i="0"/>
            </a:lvl1pPr>
            <a:lvl2pPr marL="457188" indent="0">
              <a:buFontTx/>
              <a:buNone/>
              <a:defRPr sz="2000" b="1" i="0"/>
            </a:lvl2pPr>
            <a:lvl3pPr marL="914377" indent="0">
              <a:buFontTx/>
              <a:buNone/>
              <a:defRPr sz="2000" b="1" i="0"/>
            </a:lvl3pPr>
            <a:lvl4pPr marL="1371566" indent="0">
              <a:buFontTx/>
              <a:buNone/>
              <a:defRPr sz="2000" b="1" i="0"/>
            </a:lvl4pPr>
            <a:lvl5pPr marL="1828755" indent="0">
              <a:buFontTx/>
              <a:buNone/>
              <a:defRPr sz="2000" b="1" i="0"/>
            </a:lvl5pPr>
          </a:lstStyle>
          <a:p>
            <a:pPr lvl="0"/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1116245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proge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ED67F-382A-4737-AF1C-676A922EA1CA}" type="slidenum">
              <a:rPr lang="it-IT" smtClean="0"/>
              <a:pPr/>
              <a:t>‹N°›</a:t>
            </a:fld>
            <a:endParaRPr lang="it-IT" dirty="0"/>
          </a:p>
        </p:txBody>
      </p:sp>
      <p:sp>
        <p:nvSpPr>
          <p:cNvPr id="3" name="Segnaposto immagine 2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209955" cy="685800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21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21 w 10000"/>
              <a:gd name="connsiteY4" fmla="*/ 0 h 10000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10002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38"/>
              <a:gd name="connsiteX1" fmla="*/ 10002 w 10002"/>
              <a:gd name="connsiteY1" fmla="*/ 0 h 10038"/>
              <a:gd name="connsiteX2" fmla="*/ 7814 w 10002"/>
              <a:gd name="connsiteY2" fmla="*/ 10038 h 10038"/>
              <a:gd name="connsiteX3" fmla="*/ 2 w 10002"/>
              <a:gd name="connsiteY3" fmla="*/ 10000 h 10038"/>
              <a:gd name="connsiteX4" fmla="*/ 2 w 10002"/>
              <a:gd name="connsiteY4" fmla="*/ 0 h 10038"/>
              <a:gd name="connsiteX0" fmla="*/ 2 w 10002"/>
              <a:gd name="connsiteY0" fmla="*/ 0 h 10000"/>
              <a:gd name="connsiteX1" fmla="*/ 10002 w 10002"/>
              <a:gd name="connsiteY1" fmla="*/ 0 h 10000"/>
              <a:gd name="connsiteX2" fmla="*/ 7751 w 10002"/>
              <a:gd name="connsiteY2" fmla="*/ 10000 h 10000"/>
              <a:gd name="connsiteX3" fmla="*/ 2 w 10002"/>
              <a:gd name="connsiteY3" fmla="*/ 10000 h 10000"/>
              <a:gd name="connsiteX4" fmla="*/ 2 w 10002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2" h="10000">
                <a:moveTo>
                  <a:pt x="2" y="0"/>
                </a:moveTo>
                <a:lnTo>
                  <a:pt x="10002" y="0"/>
                </a:lnTo>
                <a:lnTo>
                  <a:pt x="7751" y="10000"/>
                </a:lnTo>
                <a:lnTo>
                  <a:pt x="2" y="10000"/>
                </a:lnTo>
                <a:cubicBezTo>
                  <a:pt x="9" y="6667"/>
                  <a:pt x="-5" y="3333"/>
                  <a:pt x="2" y="0"/>
                </a:cubicBezTo>
                <a:close/>
              </a:path>
            </a:pathLst>
          </a:custGeom>
          <a:solidFill>
            <a:srgbClr val="FFD50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251600" y="1555200"/>
            <a:ext cx="3682800" cy="3682800"/>
          </a:xfrm>
          <a:prstGeom prst="ellipse">
            <a:avLst/>
          </a:prstGeom>
          <a:solidFill>
            <a:srgbClr val="C6C6C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it-IT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0" y="4672800"/>
            <a:ext cx="3600000" cy="1080000"/>
          </a:xfrm>
          <a:solidFill>
            <a:schemeClr val="tx1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144000" tIns="108000" rIns="144000" bIns="108000" rtlCol="0" anchor="ctr">
            <a:normAutofit/>
          </a:bodyPr>
          <a:lstStyle>
            <a:lvl1pPr algn="l">
              <a:defRPr lang="it-IT" sz="2600" b="1" i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914400"/>
            <a:r>
              <a:rPr lang="it-IT" dirty="0"/>
              <a:t>Fare clic per modificare lo stile del titolo</a:t>
            </a:r>
          </a:p>
        </p:txBody>
      </p:sp>
      <p:sp>
        <p:nvSpPr>
          <p:cNvPr id="8" name="Segnaposto tabella 7"/>
          <p:cNvSpPr>
            <a:spLocks noGrp="1"/>
          </p:cNvSpPr>
          <p:nvPr>
            <p:ph type="tbl" sz="quarter" idx="15"/>
          </p:nvPr>
        </p:nvSpPr>
        <p:spPr>
          <a:xfrm>
            <a:off x="8138156" y="522513"/>
            <a:ext cx="3409410" cy="3826800"/>
          </a:xfr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12" name="Segnaposto grafico 11"/>
          <p:cNvSpPr>
            <a:spLocks noGrp="1"/>
          </p:cNvSpPr>
          <p:nvPr>
            <p:ph type="chart" sz="quarter" idx="16"/>
          </p:nvPr>
        </p:nvSpPr>
        <p:spPr>
          <a:xfrm>
            <a:off x="8138156" y="5224645"/>
            <a:ext cx="3409409" cy="763587"/>
          </a:xfr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endParaRPr lang="it-IT"/>
          </a:p>
        </p:txBody>
      </p:sp>
      <p:sp>
        <p:nvSpPr>
          <p:cNvPr id="14" name="Segnaposto tabella 13"/>
          <p:cNvSpPr>
            <a:spLocks noGrp="1"/>
          </p:cNvSpPr>
          <p:nvPr>
            <p:ph type="tbl" sz="quarter" idx="17"/>
          </p:nvPr>
        </p:nvSpPr>
        <p:spPr>
          <a:xfrm>
            <a:off x="8138835" y="4506688"/>
            <a:ext cx="3409409" cy="557213"/>
          </a:xfrm>
        </p:spPr>
        <p:txBody>
          <a:bodyPr anchor="ctr" anchorCtr="0">
            <a:normAutofit/>
          </a:bodyPr>
          <a:lstStyle>
            <a:lvl1pPr>
              <a:defRPr sz="1300">
                <a:latin typeface="Calibri" panose="020F0502020204030204" pitchFamily="34" charset="0"/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33800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titolo">
    <p:bg>
      <p:bgPr>
        <a:solidFill>
          <a:srgbClr val="D9D9D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641246" y="173479"/>
            <a:ext cx="10166092" cy="778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 b="1" i="0"/>
            </a:lvl1pPr>
          </a:lstStyle>
          <a:p>
            <a:r>
              <a:rPr lang="it-IT" dirty="0"/>
              <a:t>Fare clic per modificare stile</a:t>
            </a:r>
          </a:p>
        </p:txBody>
      </p:sp>
      <p:cxnSp>
        <p:nvCxnSpPr>
          <p:cNvPr id="4" name="Connettore 1 3"/>
          <p:cNvCxnSpPr/>
          <p:nvPr userDrawn="1"/>
        </p:nvCxnSpPr>
        <p:spPr>
          <a:xfrm>
            <a:off x="0" y="823674"/>
            <a:ext cx="6003131" cy="6389"/>
          </a:xfrm>
          <a:prstGeom prst="line">
            <a:avLst/>
          </a:prstGeom>
          <a:ln>
            <a:solidFill>
              <a:srgbClr val="FBCF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egnaposto testo 11"/>
          <p:cNvSpPr>
            <a:spLocks noGrp="1"/>
          </p:cNvSpPr>
          <p:nvPr>
            <p:ph type="body" sz="quarter" idx="10"/>
          </p:nvPr>
        </p:nvSpPr>
        <p:spPr>
          <a:xfrm>
            <a:off x="640799" y="1123200"/>
            <a:ext cx="3096000" cy="727200"/>
          </a:xfrm>
          <a:solidFill>
            <a:srgbClr val="E3E3E3"/>
          </a:solidFill>
          <a:effectLst>
            <a:outerShdw dist="101600" dir="8100000" algn="ctr" rotWithShape="0">
              <a:srgbClr val="CA0538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endParaRPr lang="it-IT" dirty="0"/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11"/>
          </p:nvPr>
        </p:nvSpPr>
        <p:spPr>
          <a:xfrm>
            <a:off x="4460400" y="1123200"/>
            <a:ext cx="3096000" cy="727200"/>
          </a:xfr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endParaRPr lang="it-IT" dirty="0"/>
          </a:p>
        </p:txBody>
      </p:sp>
      <p:sp>
        <p:nvSpPr>
          <p:cNvPr id="17" name="Segnaposto testo 16"/>
          <p:cNvSpPr>
            <a:spLocks noGrp="1"/>
          </p:cNvSpPr>
          <p:nvPr>
            <p:ph type="body" sz="quarter" idx="12"/>
          </p:nvPr>
        </p:nvSpPr>
        <p:spPr>
          <a:xfrm>
            <a:off x="8276400" y="1123200"/>
            <a:ext cx="3096000" cy="727200"/>
          </a:xfrm>
          <a:solidFill>
            <a:srgbClr val="E3E3E3"/>
          </a:solidFill>
          <a:effectLst>
            <a:outerShdw dist="101600" dir="8100000" algn="ctr" rotWithShape="0">
              <a:srgbClr val="FF9900"/>
            </a:outerShdw>
          </a:effectLst>
        </p:spPr>
        <p:txBody>
          <a:bodyPr anchor="ctr" anchorCtr="0">
            <a:normAutofit/>
          </a:bodyPr>
          <a:lstStyle>
            <a:lvl1pPr>
              <a:buNone/>
              <a:defRPr sz="1600" b="1" i="0">
                <a:solidFill>
                  <a:schemeClr val="tx1"/>
                </a:solidFill>
              </a:defRPr>
            </a:lvl1pPr>
          </a:lstStyle>
          <a:p>
            <a:pPr lvl="0"/>
            <a:endParaRPr lang="it-IT" dirty="0"/>
          </a:p>
        </p:txBody>
      </p:sp>
      <p:cxnSp>
        <p:nvCxnSpPr>
          <p:cNvPr id="18" name="Connettore 1 13"/>
          <p:cNvCxnSpPr/>
          <p:nvPr userDrawn="1"/>
        </p:nvCxnSpPr>
        <p:spPr>
          <a:xfrm>
            <a:off x="4070685" y="113107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3"/>
          <p:cNvCxnSpPr/>
          <p:nvPr userDrawn="1"/>
        </p:nvCxnSpPr>
        <p:spPr>
          <a:xfrm>
            <a:off x="7880684" y="1130400"/>
            <a:ext cx="0" cy="248400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egnaposto testo 31"/>
          <p:cNvSpPr>
            <a:spLocks noGrp="1"/>
          </p:cNvSpPr>
          <p:nvPr>
            <p:ph type="body" sz="quarter" idx="16"/>
          </p:nvPr>
        </p:nvSpPr>
        <p:spPr>
          <a:xfrm>
            <a:off x="1389600" y="5407200"/>
            <a:ext cx="9486000" cy="730800"/>
          </a:xfrm>
          <a:solidFill>
            <a:srgbClr val="E3E3E3"/>
          </a:solidFill>
          <a:effectLst>
            <a:outerShdw dist="101600" dir="8100000" algn="ctr" rotWithShape="0">
              <a:srgbClr val="FFD500"/>
            </a:outerShdw>
          </a:effectLst>
        </p:spPr>
        <p:txBody>
          <a:bodyPr anchor="ctr">
            <a:normAutofit/>
          </a:bodyPr>
          <a:lstStyle>
            <a:lvl1pPr algn="ctr">
              <a:buNone/>
              <a:defRPr sz="1600" b="1" i="0" baseline="0">
                <a:solidFill>
                  <a:schemeClr val="tx1"/>
                </a:solidFill>
                <a:effectLst/>
                <a:latin typeface="+mj-lt"/>
              </a:defRPr>
            </a:lvl1pPr>
          </a:lstStyle>
          <a:p>
            <a:pPr lvl="0"/>
            <a:endParaRPr lang="it-IT" dirty="0"/>
          </a:p>
        </p:txBody>
      </p:sp>
      <p:sp>
        <p:nvSpPr>
          <p:cNvPr id="20" name="Segnaposto testo 19"/>
          <p:cNvSpPr>
            <a:spLocks noGrp="1"/>
          </p:cNvSpPr>
          <p:nvPr>
            <p:ph type="body" sz="quarter" idx="17"/>
          </p:nvPr>
        </p:nvSpPr>
        <p:spPr>
          <a:xfrm>
            <a:off x="640800" y="2209575"/>
            <a:ext cx="3155950" cy="2720975"/>
          </a:xfr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  <p:sp>
        <p:nvSpPr>
          <p:cNvPr id="21" name="Segnaposto testo 19"/>
          <p:cNvSpPr>
            <a:spLocks noGrp="1"/>
          </p:cNvSpPr>
          <p:nvPr>
            <p:ph type="body" sz="quarter" idx="18"/>
          </p:nvPr>
        </p:nvSpPr>
        <p:spPr>
          <a:xfrm>
            <a:off x="4460400" y="2242232"/>
            <a:ext cx="3155950" cy="2720975"/>
          </a:xfr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  <p:sp>
        <p:nvSpPr>
          <p:cNvPr id="22" name="Segnaposto testo 19"/>
          <p:cNvSpPr>
            <a:spLocks noGrp="1"/>
          </p:cNvSpPr>
          <p:nvPr>
            <p:ph type="body" sz="quarter" idx="19"/>
          </p:nvPr>
        </p:nvSpPr>
        <p:spPr>
          <a:xfrm>
            <a:off x="8276400" y="2264004"/>
            <a:ext cx="3155950" cy="2720975"/>
          </a:xfrm>
        </p:spPr>
        <p:txBody>
          <a:bodyPr/>
          <a:lstStyle>
            <a:lvl1pPr>
              <a:buClr>
                <a:srgbClr val="FFD500"/>
              </a:buClr>
              <a:buFont typeface="Wingdings" pitchFamily="2" charset="2"/>
              <a:buChar char="§"/>
              <a:defRPr sz="1600" i="0">
                <a:solidFill>
                  <a:schemeClr val="tx1"/>
                </a:solidFill>
              </a:defRPr>
            </a:lvl1pPr>
            <a:lvl2pPr>
              <a:buClr>
                <a:srgbClr val="E3E3E3"/>
              </a:buClr>
              <a:buFont typeface="Wingdings" pitchFamily="2" charset="2"/>
              <a:buChar char="§"/>
              <a:defRPr sz="1400" i="0"/>
            </a:lvl2pPr>
            <a:lvl3pPr>
              <a:buFont typeface="Wingdings" pitchFamily="2" charset="2"/>
              <a:buChar char="§"/>
              <a:defRPr sz="1200" i="0"/>
            </a:lvl3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  <p:sp>
        <p:nvSpPr>
          <p:cNvPr id="15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0" y="6346622"/>
            <a:ext cx="616226" cy="332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20"/>
          </p:nvPr>
        </p:nvSpPr>
        <p:spPr>
          <a:xfrm>
            <a:off x="7350980" y="6297480"/>
            <a:ext cx="4184528" cy="365125"/>
          </a:xfrm>
        </p:spPr>
        <p:txBody>
          <a:bodyPr/>
          <a:lstStyle/>
          <a:p>
            <a:r>
              <a:rPr lang="it-IT" dirty="0" smtClean="0"/>
              <a:t>Ggas &amp; power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20635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stondatura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Segnaposto titolo 1"/>
          <p:cNvSpPr>
            <a:spLocks noGrp="1"/>
          </p:cNvSpPr>
          <p:nvPr>
            <p:ph type="title"/>
          </p:nvPr>
        </p:nvSpPr>
        <p:spPr>
          <a:xfrm>
            <a:off x="641245" y="173479"/>
            <a:ext cx="10122550" cy="7780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400" b="1" i="0"/>
            </a:lvl1pPr>
          </a:lstStyle>
          <a:p>
            <a:r>
              <a:rPr lang="it-IT" dirty="0"/>
              <a:t>Fare clic per modificare stile</a:t>
            </a:r>
          </a:p>
        </p:txBody>
      </p:sp>
      <p:cxnSp>
        <p:nvCxnSpPr>
          <p:cNvPr id="4" name="Connettore 1 3"/>
          <p:cNvCxnSpPr/>
          <p:nvPr userDrawn="1"/>
        </p:nvCxnSpPr>
        <p:spPr>
          <a:xfrm>
            <a:off x="0" y="823674"/>
            <a:ext cx="6003131" cy="6389"/>
          </a:xfrm>
          <a:prstGeom prst="line">
            <a:avLst/>
          </a:prstGeom>
          <a:ln>
            <a:solidFill>
              <a:srgbClr val="FFD5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/>
          <p:cNvSpPr>
            <a:spLocks noGrp="1"/>
          </p:cNvSpPr>
          <p:nvPr>
            <p:ph sz="quarter" idx="10"/>
          </p:nvPr>
        </p:nvSpPr>
        <p:spPr>
          <a:xfrm>
            <a:off x="641246" y="1602000"/>
            <a:ext cx="10824534" cy="4323600"/>
          </a:xfrm>
        </p:spPr>
        <p:txBody>
          <a:bodyPr/>
          <a:lstStyle>
            <a:lvl1pPr marL="342891" indent="-342891">
              <a:buFont typeface="Wingdings" panose="05000000000000000000" pitchFamily="2" charset="2"/>
              <a:buChar char="§"/>
              <a:defRPr/>
            </a:lvl1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2" name="Immagine 11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664" b="16549"/>
          <a:stretch/>
        </p:blipFill>
        <p:spPr>
          <a:xfrm>
            <a:off x="10975912" y="350177"/>
            <a:ext cx="489868" cy="600223"/>
          </a:xfrm>
          <a:prstGeom prst="rect">
            <a:avLst/>
          </a:prstGeom>
        </p:spPr>
      </p:pic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dirty="0" smtClean="0"/>
              <a:t>Ggas &amp; power</a:t>
            </a: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0" y="6346622"/>
            <a:ext cx="616226" cy="332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07633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due blocc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0800" y="172800"/>
            <a:ext cx="10157829" cy="7776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sz="quarter" idx="11"/>
          </p:nvPr>
        </p:nvSpPr>
        <p:spPr>
          <a:xfrm>
            <a:off x="640800" y="1426591"/>
            <a:ext cx="4971435" cy="4678131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cxnSp>
        <p:nvCxnSpPr>
          <p:cNvPr id="9" name="Connettore 1 11"/>
          <p:cNvCxnSpPr/>
          <p:nvPr userDrawn="1"/>
        </p:nvCxnSpPr>
        <p:spPr>
          <a:xfrm>
            <a:off x="6006517" y="1426518"/>
            <a:ext cx="0" cy="4680000"/>
          </a:xfrm>
          <a:prstGeom prst="line">
            <a:avLst/>
          </a:prstGeom>
          <a:ln w="381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egnaposto contenuto 10"/>
          <p:cNvSpPr>
            <a:spLocks noGrp="1"/>
          </p:cNvSpPr>
          <p:nvPr>
            <p:ph sz="quarter" idx="12"/>
          </p:nvPr>
        </p:nvSpPr>
        <p:spPr>
          <a:xfrm>
            <a:off x="6400800" y="1426518"/>
            <a:ext cx="5064980" cy="467999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it-IT" dirty="0" smtClean="0"/>
              <a:t>Ggas &amp; power</a:t>
            </a:r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0" y="6346622"/>
            <a:ext cx="616226" cy="332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373908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 2 box titolo e separat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15992" y="2113472"/>
            <a:ext cx="5167223" cy="407619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206400" y="2113472"/>
            <a:ext cx="5259380" cy="4076191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72E8-939B-41AC-B617-4CE710FB602C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723840" y="1309358"/>
            <a:ext cx="5159375" cy="541338"/>
          </a:xfrm>
        </p:spPr>
        <p:txBody>
          <a:bodyPr/>
          <a:lstStyle>
            <a:lvl1pPr marL="0" indent="180975" algn="ctr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4"/>
          </p:nvPr>
        </p:nvSpPr>
        <p:spPr>
          <a:xfrm>
            <a:off x="6207124" y="1309688"/>
            <a:ext cx="5258656" cy="541337"/>
          </a:xfrm>
        </p:spPr>
        <p:txBody>
          <a:bodyPr>
            <a:normAutofit/>
          </a:bodyPr>
          <a:lstStyle>
            <a:lvl1pPr marL="0" indent="0" algn="ctr">
              <a:buNone/>
              <a:defRPr sz="18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/>
              <a:t>Modifica gli stili del testo</a:t>
            </a:r>
          </a:p>
        </p:txBody>
      </p:sp>
      <p:cxnSp>
        <p:nvCxnSpPr>
          <p:cNvPr id="11" name="Connettore 1 11"/>
          <p:cNvCxnSpPr/>
          <p:nvPr userDrawn="1"/>
        </p:nvCxnSpPr>
        <p:spPr>
          <a:xfrm>
            <a:off x="6056212" y="1426518"/>
            <a:ext cx="0" cy="4680000"/>
          </a:xfrm>
          <a:prstGeom prst="line">
            <a:avLst/>
          </a:prstGeom>
          <a:ln w="38100">
            <a:solidFill>
              <a:srgbClr val="C6C6C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piè di pagina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it-IT" dirty="0" smtClean="0"/>
              <a:t>Ggas &amp; power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08385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fronto 2 box con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15992" y="2113472"/>
            <a:ext cx="5167223" cy="407619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206400" y="2113472"/>
            <a:ext cx="5259380" cy="4076191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72E8-939B-41AC-B617-4CE710FB602C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723840" y="1309358"/>
            <a:ext cx="5159375" cy="541338"/>
          </a:xfrm>
        </p:spPr>
        <p:txBody>
          <a:bodyPr/>
          <a:lstStyle>
            <a:lvl1pPr marL="0" indent="180975" algn="ctr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4"/>
          </p:nvPr>
        </p:nvSpPr>
        <p:spPr>
          <a:xfrm>
            <a:off x="6207124" y="1309688"/>
            <a:ext cx="5258656" cy="541337"/>
          </a:xfrm>
        </p:spPr>
        <p:txBody>
          <a:bodyPr>
            <a:normAutofit/>
          </a:bodyPr>
          <a:lstStyle>
            <a:lvl1pPr marL="0" indent="0" algn="ctr">
              <a:buNone/>
              <a:defRPr sz="1800"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/>
              <a:t>Modifica gli stili del testo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it-IT" dirty="0" smtClean="0"/>
              <a:t>Ggas &amp; power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66674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fronto box titolo gial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15992" y="2113472"/>
            <a:ext cx="5167223" cy="4076191"/>
          </a:xfrm>
        </p:spPr>
        <p:txBody>
          <a:bodyPr>
            <a:normAutofit/>
          </a:bodyPr>
          <a:lstStyle>
            <a:lvl1pPr>
              <a:defRPr sz="2400">
                <a:latin typeface="+mn-lt"/>
              </a:defRPr>
            </a:lvl1pPr>
            <a:lvl2pPr>
              <a:defRPr sz="2000">
                <a:latin typeface="+mn-lt"/>
              </a:defRPr>
            </a:lvl2pPr>
            <a:lvl3pPr>
              <a:defRPr sz="1800">
                <a:latin typeface="+mn-lt"/>
              </a:defRPr>
            </a:lvl3pPr>
            <a:lvl4pPr>
              <a:defRPr sz="16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206400" y="2113472"/>
            <a:ext cx="5259380" cy="4076191"/>
          </a:xfrm>
        </p:spPr>
        <p:txBody>
          <a:bodyPr/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872E8-939B-41AC-B617-4CE710FB602C}" type="slidenum">
              <a:rPr lang="it-IT" smtClean="0"/>
              <a:pPr/>
              <a:t>‹N°›</a:t>
            </a:fld>
            <a:endParaRPr lang="it-IT"/>
          </a:p>
        </p:txBody>
      </p:sp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3"/>
          </p:nvPr>
        </p:nvSpPr>
        <p:spPr>
          <a:xfrm>
            <a:off x="1289095" y="1408026"/>
            <a:ext cx="4021016" cy="369332"/>
          </a:xfrm>
          <a:solidFill>
            <a:schemeClr val="bg1"/>
          </a:solidFill>
          <a:effectLst>
            <a:outerShdw dist="101600" dir="8100000" algn="tr" rotWithShape="0">
              <a:srgbClr val="FFD500"/>
            </a:outerShdw>
          </a:effectLst>
        </p:spPr>
        <p:txBody>
          <a:bodyPr anchor="b" anchorCtr="1">
            <a:sp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11" name="Segnaposto testo 4"/>
          <p:cNvSpPr>
            <a:spLocks noGrp="1"/>
          </p:cNvSpPr>
          <p:nvPr>
            <p:ph type="body" sz="quarter" idx="14"/>
          </p:nvPr>
        </p:nvSpPr>
        <p:spPr>
          <a:xfrm>
            <a:off x="6778892" y="1408026"/>
            <a:ext cx="4021016" cy="369332"/>
          </a:xfrm>
          <a:solidFill>
            <a:schemeClr val="bg1"/>
          </a:solidFill>
          <a:effectLst>
            <a:outerShdw dist="101600" dir="8100000" algn="tr" rotWithShape="0">
              <a:srgbClr val="FFD500"/>
            </a:outerShdw>
          </a:effectLst>
        </p:spPr>
        <p:txBody>
          <a:bodyPr anchor="b" anchorCtr="1">
            <a:sp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800" b="1" i="0">
                <a:solidFill>
                  <a:schemeClr val="tx1"/>
                </a:solidFill>
                <a:latin typeface="+mn-lt"/>
              </a:defRPr>
            </a:lvl1pPr>
            <a:lvl2pPr marL="285750" indent="-285750">
              <a:lnSpc>
                <a:spcPct val="100000"/>
              </a:lnSpc>
              <a:buSzPct val="400000"/>
              <a:buFontTx/>
              <a:buBlip>
                <a:blip r:embed="rId2"/>
              </a:buBlip>
              <a:defRPr sz="1200">
                <a:latin typeface="+mn-lt"/>
              </a:defRPr>
            </a:lvl2pPr>
          </a:lstStyle>
          <a:p>
            <a:pPr lvl="0"/>
            <a:r>
              <a:rPr lang="it-IT" dirty="0"/>
              <a:t>Modifica gli stili del testo dello schema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it-IT" dirty="0" smtClean="0"/>
              <a:t>Ggas &amp; power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57340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it-IT" dirty="0"/>
          </a:p>
        </p:txBody>
      </p:sp>
      <p:sp>
        <p:nvSpPr>
          <p:cNvPr id="15" name="Titolo 14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Ggas &amp; power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122059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a tutt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rgbClr val="C6C6C6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4391" y="609600"/>
            <a:ext cx="3240000" cy="3240000"/>
          </a:xfrm>
          <a:prstGeom prst="ellipse">
            <a:avLst/>
          </a:prstGeom>
          <a:solidFill>
            <a:srgbClr val="FFD5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144000" tIns="108000" rIns="144000" bIns="108000" rtlCol="0" anchor="ctr">
            <a:normAutofit/>
          </a:bodyPr>
          <a:lstStyle>
            <a:lvl1pPr>
              <a:defRPr lang="it-IT" sz="2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914400"/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429097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to a tutt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solidFill>
            <a:srgbClr val="FFD500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74391" y="5569022"/>
            <a:ext cx="5989547" cy="777600"/>
          </a:xfrm>
          <a:solidFill>
            <a:schemeClr val="tx1"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144000" tIns="108000" rIns="144000" bIns="108000" rtlCol="0" anchor="ctr">
            <a:normAutofit/>
          </a:bodyPr>
          <a:lstStyle>
            <a:lvl1pPr>
              <a:defRPr lang="it-IT" sz="26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914400"/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4322804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 descr="stondatura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40800" y="172800"/>
            <a:ext cx="10053291" cy="777600"/>
          </a:xfrm>
          <a:prstGeom prst="rect">
            <a:avLst/>
          </a:prstGeom>
        </p:spPr>
        <p:txBody>
          <a:bodyPr vert="horz" lIns="90000" tIns="45720" rIns="90000" bIns="45720" rtlCol="0" anchor="ctr">
            <a:normAutofit/>
          </a:bodyPr>
          <a:lstStyle/>
          <a:p>
            <a:r>
              <a:rPr lang="it-IT" dirty="0"/>
              <a:t>Fare clic per modificare </a:t>
            </a:r>
            <a:br>
              <a:rPr lang="it-IT" dirty="0"/>
            </a:br>
            <a:r>
              <a:rPr lang="it-IT" dirty="0"/>
              <a:t>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0799" y="1600202"/>
            <a:ext cx="10824981" cy="4321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0" y="6346622"/>
            <a:ext cx="616226" cy="332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1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it-IT" dirty="0"/>
          </a:p>
        </p:txBody>
      </p:sp>
      <p:cxnSp>
        <p:nvCxnSpPr>
          <p:cNvPr id="10" name="Connettore 1 3"/>
          <p:cNvCxnSpPr/>
          <p:nvPr userDrawn="1"/>
        </p:nvCxnSpPr>
        <p:spPr>
          <a:xfrm>
            <a:off x="0" y="823674"/>
            <a:ext cx="6003131" cy="6389"/>
          </a:xfrm>
          <a:prstGeom prst="line">
            <a:avLst/>
          </a:prstGeom>
          <a:ln>
            <a:solidFill>
              <a:srgbClr val="FFD5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Immagine 1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664" b="16549"/>
          <a:stretch/>
        </p:blipFill>
        <p:spPr>
          <a:xfrm>
            <a:off x="10975912" y="350177"/>
            <a:ext cx="489868" cy="600223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7350980" y="629748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2400">
                <a:solidFill>
                  <a:schemeClr val="tx1"/>
                </a:solidFill>
                <a:latin typeface="EniLogo" panose="02000500050000020004" pitchFamily="2" charset="0"/>
              </a:defRPr>
            </a:lvl1pPr>
          </a:lstStyle>
          <a:p>
            <a:r>
              <a:rPr lang="it-IT" dirty="0"/>
              <a:t>nome società</a:t>
            </a:r>
          </a:p>
        </p:txBody>
      </p:sp>
    </p:spTree>
    <p:extLst>
      <p:ext uri="{BB962C8B-B14F-4D97-AF65-F5344CB8AC3E}">
        <p14:creationId xmlns:p14="http://schemas.microsoft.com/office/powerpoint/2010/main" val="82763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663" r:id="rId2"/>
    <p:sldLayoutId id="2147483685" r:id="rId3"/>
    <p:sldLayoutId id="2147483693" r:id="rId4"/>
    <p:sldLayoutId id="2147483717" r:id="rId5"/>
    <p:sldLayoutId id="2147483715" r:id="rId6"/>
    <p:sldLayoutId id="2147483686" r:id="rId7"/>
    <p:sldLayoutId id="2147483700" r:id="rId8"/>
    <p:sldLayoutId id="2147483718" r:id="rId9"/>
    <p:sldLayoutId id="2147483684" r:id="rId10"/>
    <p:sldLayoutId id="2147483716" r:id="rId11"/>
  </p:sldLayoutIdLst>
  <p:transition spd="slow">
    <p:fade/>
  </p:transition>
  <p:hf hdr="0" dt="0"/>
  <p:txStyles>
    <p:titleStyle>
      <a:lvl1pPr algn="l" defTabSz="914377" rtl="0" eaLnBrk="1" latinLnBrk="0" hangingPunct="1">
        <a:lnSpc>
          <a:spcPts val="2400"/>
        </a:lnSpc>
        <a:spcBef>
          <a:spcPct val="0"/>
        </a:spcBef>
        <a:buNone/>
        <a:defRPr sz="24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Clr>
          <a:srgbClr val="FFD500"/>
        </a:buClr>
        <a:buSzPct val="120000"/>
        <a:buFont typeface="Wingdings" panose="05000000000000000000" pitchFamily="2" charset="2"/>
        <a:buChar char="§"/>
        <a:defRPr sz="24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Clr>
          <a:srgbClr val="8B2231"/>
        </a:buClr>
        <a:buFont typeface="Arial" pitchFamily="34" charset="0"/>
        <a:buChar char="•"/>
        <a:defRPr sz="20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Politique pricing 2017</a:t>
            </a:r>
            <a:endParaRPr lang="it-IT" dirty="0"/>
          </a:p>
        </p:txBody>
      </p:sp>
      <p:grpSp>
        <p:nvGrpSpPr>
          <p:cNvPr id="2" name="Gruppo 1"/>
          <p:cNvGrpSpPr/>
          <p:nvPr/>
        </p:nvGrpSpPr>
        <p:grpSpPr>
          <a:xfrm>
            <a:off x="8055429" y="340617"/>
            <a:ext cx="2926851" cy="991874"/>
            <a:chOff x="8055429" y="340617"/>
            <a:chExt cx="2926851" cy="991874"/>
          </a:xfrm>
        </p:grpSpPr>
        <p:pic>
          <p:nvPicPr>
            <p:cNvPr id="7" name="Immagine 6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3762"/>
            <a:stretch/>
          </p:blipFill>
          <p:spPr>
            <a:xfrm>
              <a:off x="8055429" y="340617"/>
              <a:ext cx="625548" cy="874304"/>
            </a:xfrm>
            <a:prstGeom prst="rect">
              <a:avLst/>
            </a:prstGeom>
          </p:spPr>
        </p:pic>
        <p:sp>
          <p:nvSpPr>
            <p:cNvPr id="10" name="CasellaDiTesto 9"/>
            <p:cNvSpPr txBox="1"/>
            <p:nvPr/>
          </p:nvSpPr>
          <p:spPr>
            <a:xfrm>
              <a:off x="8657133" y="824660"/>
              <a:ext cx="2325147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700" dirty="0" smtClean="0">
                  <a:latin typeface="EniLogo" panose="02000500050000020004" pitchFamily="2" charset="0"/>
                </a:rPr>
                <a:t>eni france</a:t>
              </a:r>
              <a:endParaRPr lang="it-IT" sz="2700" dirty="0">
                <a:latin typeface="EniLogo" panose="0200050005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18472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Lubrifiants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8949" y="909737"/>
            <a:ext cx="6585022" cy="593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171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Réseau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 dirty="0"/>
          </a:p>
        </p:txBody>
      </p:sp>
      <p:graphicFrame>
        <p:nvGraphicFramePr>
          <p:cNvPr id="9" name="Diagramme 8"/>
          <p:cNvGraphicFramePr/>
          <p:nvPr>
            <p:extLst>
              <p:ext uri="{D42A27DB-BD31-4B8C-83A1-F6EECF244321}">
                <p14:modId xmlns:p14="http://schemas.microsoft.com/office/powerpoint/2010/main" val="1802008015"/>
              </p:ext>
            </p:extLst>
          </p:nvPr>
        </p:nvGraphicFramePr>
        <p:xfrm>
          <a:off x="1775768" y="1332012"/>
          <a:ext cx="8064896" cy="482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9750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Réseau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332" y="1014512"/>
            <a:ext cx="5657850" cy="541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19904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Réseau </a:t>
            </a:r>
            <a:r>
              <a:rPr lang="it-IT" b="0" dirty="0" smtClean="0"/>
              <a:t>Cartes</a:t>
            </a:r>
            <a:endParaRPr lang="it-IT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615110925"/>
              </p:ext>
            </p:extLst>
          </p:nvPr>
        </p:nvGraphicFramePr>
        <p:xfrm>
          <a:off x="2626668" y="1343244"/>
          <a:ext cx="8064896" cy="4898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38903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SLW </a:t>
            </a:r>
            <a:r>
              <a:rPr lang="it-IT" b="0" dirty="0" smtClean="0"/>
              <a:t>carburants &amp; combustibles</a:t>
            </a:r>
            <a:endParaRPr lang="it-IT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3736974428"/>
              </p:ext>
            </p:extLst>
          </p:nvPr>
        </p:nvGraphicFramePr>
        <p:xfrm>
          <a:off x="2169468" y="952500"/>
          <a:ext cx="828092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18694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SLW </a:t>
            </a:r>
            <a:r>
              <a:rPr lang="it-IT" b="0" dirty="0" smtClean="0"/>
              <a:t>Bitumes</a:t>
            </a:r>
            <a:endParaRPr lang="it-IT" b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1732127045"/>
              </p:ext>
            </p:extLst>
          </p:nvPr>
        </p:nvGraphicFramePr>
        <p:xfrm>
          <a:off x="2182168" y="1395512"/>
          <a:ext cx="806489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34319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Lubrifiants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3926910974"/>
              </p:ext>
            </p:extLst>
          </p:nvPr>
        </p:nvGraphicFramePr>
        <p:xfrm>
          <a:off x="2182168" y="1371600"/>
          <a:ext cx="8064896" cy="4945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34319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Lubrifiants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12" y="893018"/>
            <a:ext cx="6519032" cy="5876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1711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Lubrifiants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8EB68E-E012-4BA0-8FC2-4838E88C4766}" type="slidenum">
              <a:rPr lang="it-IT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086" y="888138"/>
            <a:ext cx="6623074" cy="5969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45079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mastro">
  <a:themeElements>
    <a:clrScheme name="eni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D500"/>
      </a:accent1>
      <a:accent2>
        <a:srgbClr val="CA0538"/>
      </a:accent2>
      <a:accent3>
        <a:srgbClr val="C6C6C6"/>
      </a:accent3>
      <a:accent4>
        <a:srgbClr val="E3E3E3"/>
      </a:accent4>
      <a:accent5>
        <a:srgbClr val="FF9900"/>
      </a:accent5>
      <a:accent6>
        <a:srgbClr val="000000"/>
      </a:accent6>
      <a:hlink>
        <a:srgbClr val="CA0538"/>
      </a:hlink>
      <a:folHlink>
        <a:srgbClr val="A75B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vestor" id="{00082B0F-8944-BA4D-BECB-25C3A47F7D83}" vid="{3A944245-4325-2147-B8EA-D5B4E864C183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798</Words>
  <Application>Microsoft Office PowerPoint</Application>
  <PresentationFormat>Personnalisé</PresentationFormat>
  <Paragraphs>76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slide mastro</vt:lpstr>
      <vt:lpstr>Politique pricing 2017</vt:lpstr>
      <vt:lpstr>Réseau</vt:lpstr>
      <vt:lpstr>Réseau</vt:lpstr>
      <vt:lpstr>Réseau Cartes</vt:lpstr>
      <vt:lpstr>SLW carburants &amp; combustibles</vt:lpstr>
      <vt:lpstr>SLW Bitumes</vt:lpstr>
      <vt:lpstr>Lubrifiants</vt:lpstr>
      <vt:lpstr>Lubrifiants</vt:lpstr>
      <vt:lpstr>Lubrifiants</vt:lpstr>
      <vt:lpstr>Lubrifiants</vt:lpstr>
    </vt:vector>
  </TitlesOfParts>
  <Company>eni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Muccioli Annalisa</dc:creator>
  <cp:lastModifiedBy>GERIN Bruno</cp:lastModifiedBy>
  <cp:revision>210</cp:revision>
  <cp:lastPrinted>2017-01-30T14:49:46Z</cp:lastPrinted>
  <dcterms:created xsi:type="dcterms:W3CDTF">2017-01-25T15:34:15Z</dcterms:created>
  <dcterms:modified xsi:type="dcterms:W3CDTF">2017-06-06T14:32:43Z</dcterms:modified>
</cp:coreProperties>
</file>