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2" r:id="rId3"/>
    <p:sldId id="271" r:id="rId4"/>
    <p:sldId id="263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08" r:id="rId16"/>
    <p:sldId id="332" r:id="rId17"/>
    <p:sldId id="333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1B"/>
    <a:srgbClr val="FFD500"/>
    <a:srgbClr val="C6C6C6"/>
    <a:srgbClr val="C00000"/>
    <a:srgbClr val="E3E3E3"/>
    <a:srgbClr val="CA0538"/>
    <a:srgbClr val="E4D7A3"/>
    <a:srgbClr val="F3977F"/>
    <a:srgbClr val="FF9900"/>
    <a:srgbClr val="673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4467" autoAdjust="0"/>
  </p:normalViewPr>
  <p:slideViewPr>
    <p:cSldViewPr snapToGrid="0">
      <p:cViewPr varScale="1">
        <p:scale>
          <a:sx n="100" d="100"/>
          <a:sy n="100" d="100"/>
        </p:scale>
        <p:origin x="-4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AA14-B31B-409A-BFA7-42403083CBBA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A590-9611-4095-AFA4-C8A89EC320B0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0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0967-8F90-42F4-A5D4-3F0D1107415F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6860-D1E6-4ADA-9127-34ACE4EA3D7C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4150" y="347663"/>
            <a:ext cx="7404100" cy="41656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7A1-CD86-2B4E-BCC7-6CC65BB0D6CE}" type="slidenum">
              <a:rPr lang="it-IT">
                <a:solidFill>
                  <a:srgbClr val="000000"/>
                </a:solidFill>
              </a:rPr>
              <a:pPr/>
              <a:t>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0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01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6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260" r="58780" b="7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13037" y="4244083"/>
            <a:ext cx="9144000" cy="514350"/>
          </a:xfrm>
        </p:spPr>
        <p:txBody>
          <a:bodyPr anchor="b">
            <a:normAutofit/>
          </a:bodyPr>
          <a:lstStyle>
            <a:lvl1pPr algn="l"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207333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/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1624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pro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09955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51600" y="1555200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4672800"/>
            <a:ext cx="3600000" cy="10800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 algn="l">
              <a:defRPr lang="it-IT" sz="2600" b="1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8138156" y="522513"/>
            <a:ext cx="3409410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8138156" y="5224645"/>
            <a:ext cx="3409409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8138835" y="4506688"/>
            <a:ext cx="3409409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380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6" y="173479"/>
            <a:ext cx="10166092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BCF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CA0538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99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7350980" y="6297480"/>
            <a:ext cx="4184528" cy="365125"/>
          </a:xfrm>
        </p:spPr>
        <p:txBody>
          <a:bodyPr/>
          <a:lstStyle/>
          <a:p>
            <a:r>
              <a:rPr lang="it-IT" dirty="0" smtClean="0"/>
              <a:t>Ggas &amp; power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063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tondatu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122550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4" b="16549"/>
          <a:stretch/>
        </p:blipFill>
        <p:spPr>
          <a:xfrm>
            <a:off x="10975912" y="350177"/>
            <a:ext cx="489868" cy="6002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Ggas &amp; power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763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due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157829" cy="777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/>
          </p:nvPr>
        </p:nvSpPr>
        <p:spPr>
          <a:xfrm>
            <a:off x="640800" y="1426591"/>
            <a:ext cx="4971435" cy="467813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6400800" y="1426518"/>
            <a:ext cx="5064980" cy="46799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dirty="0" smtClean="0"/>
              <a:t>Ggas &amp; power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39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2 box titolo e 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dirty="0" smtClean="0"/>
              <a:t>Ggas &amp; power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8385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 2 box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dirty="0" smtClean="0"/>
              <a:t>Ggas &amp; power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667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dirty="0" smtClean="0"/>
              <a:t>Ggas &amp; power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734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Ggas &amp; power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220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609600"/>
            <a:ext cx="3240000" cy="3240000"/>
          </a:xfrm>
          <a:prstGeom prst="ellipse">
            <a:avLst/>
          </a:prstGeom>
          <a:solidFill>
            <a:srgbClr val="FFD5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909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5569022"/>
            <a:ext cx="5989547" cy="7776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3228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tondatura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053291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799" y="1600202"/>
            <a:ext cx="10824981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/>
          </a:p>
        </p:txBody>
      </p:sp>
      <p:cxnSp>
        <p:nvCxnSpPr>
          <p:cNvPr id="10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4" b="16549"/>
          <a:stretch/>
        </p:blipFill>
        <p:spPr>
          <a:xfrm>
            <a:off x="10975912" y="350177"/>
            <a:ext cx="489868" cy="60022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7350980" y="629748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  <a:latin typeface="EniLogo" panose="02000500050000020004" pitchFamily="2" charset="0"/>
              </a:defRPr>
            </a:lvl1pPr>
          </a:lstStyle>
          <a:p>
            <a:r>
              <a:rPr lang="it-IT" dirty="0"/>
              <a:t>nome società</a:t>
            </a:r>
          </a:p>
        </p:txBody>
      </p:sp>
    </p:spTree>
    <p:extLst>
      <p:ext uri="{BB962C8B-B14F-4D97-AF65-F5344CB8AC3E}">
        <p14:creationId xmlns:p14="http://schemas.microsoft.com/office/powerpoint/2010/main" val="8276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63" r:id="rId2"/>
    <p:sldLayoutId id="2147483685" r:id="rId3"/>
    <p:sldLayoutId id="2147483693" r:id="rId4"/>
    <p:sldLayoutId id="2147483717" r:id="rId5"/>
    <p:sldLayoutId id="2147483715" r:id="rId6"/>
    <p:sldLayoutId id="2147483686" r:id="rId7"/>
    <p:sldLayoutId id="2147483700" r:id="rId8"/>
    <p:sldLayoutId id="2147483718" r:id="rId9"/>
    <p:sldLayoutId id="2147483684" r:id="rId10"/>
    <p:sldLayoutId id="2147483716" r:id="rId11"/>
  </p:sldLayoutIdLst>
  <p:transition spd="slow">
    <p:fade/>
  </p:transition>
  <p:hf hd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8B2231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source=images&amp;cd=&amp;ved=0ahUKEwjDl-G43qPTAhUJPxoKHRgIBoAQjRwIBw&amp;url=http://www.c2e.eu/&amp;psig=AFQjCNFbOVVaDYPNWGC7muW3BWGgAkae-g&amp;ust=1492252091195584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Politique commerciale 2017</a:t>
            </a:r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8055429" y="340617"/>
            <a:ext cx="2926851" cy="991874"/>
            <a:chOff x="8055429" y="340617"/>
            <a:chExt cx="2926851" cy="99187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62"/>
            <a:stretch/>
          </p:blipFill>
          <p:spPr>
            <a:xfrm>
              <a:off x="8055429" y="340617"/>
              <a:ext cx="625548" cy="874304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8657133" y="824660"/>
              <a:ext cx="23251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700" dirty="0" smtClean="0">
                  <a:latin typeface="EniLogo" panose="02000500050000020004" pitchFamily="2" charset="0"/>
                </a:rPr>
                <a:t>eni france</a:t>
              </a:r>
              <a:endParaRPr lang="it-IT" sz="2700" dirty="0">
                <a:latin typeface="EniLogo" panose="02000500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84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083972" y="1045188"/>
            <a:ext cx="4529959" cy="485111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ACHATS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Assurer l’acquisition de produits et services de haute qualité,</a:t>
            </a:r>
          </a:p>
          <a:p>
            <a:pPr marL="0" indent="0">
              <a:buNone/>
            </a:pPr>
            <a:r>
              <a:rPr lang="fr-FR" sz="2000" dirty="0" smtClean="0"/>
              <a:t>A des conditions de prix et de prestations compétitives</a:t>
            </a:r>
          </a:p>
          <a:p>
            <a:pPr marL="0" indent="0">
              <a:buNone/>
            </a:pPr>
            <a:r>
              <a:rPr lang="fr-FR" sz="2000" dirty="0" smtClean="0"/>
              <a:t>Dans les délais établis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Contribuer à la rentabilité d’Eni France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2241534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083972" y="1045188"/>
            <a:ext cx="4898921" cy="510043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DAF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Garant de la pérennité financière, </a:t>
            </a:r>
            <a:r>
              <a:rPr lang="fr-FR" sz="2000" dirty="0" smtClean="0"/>
              <a:t> Coordination </a:t>
            </a:r>
            <a:r>
              <a:rPr lang="fr-FR" sz="2000" dirty="0"/>
              <a:t>et </a:t>
            </a:r>
            <a:r>
              <a:rPr lang="fr-FR" sz="2000" dirty="0" smtClean="0"/>
              <a:t>supervision de </a:t>
            </a:r>
            <a:r>
              <a:rPr lang="fr-FR" sz="2000" dirty="0"/>
              <a:t>la comptabilité et des finances,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Accompagne les BL sur </a:t>
            </a:r>
            <a:r>
              <a:rPr lang="fr-FR" sz="2000" dirty="0"/>
              <a:t>les choix </a:t>
            </a:r>
            <a:r>
              <a:rPr lang="fr-FR" sz="2000" dirty="0" smtClean="0"/>
              <a:t>stratégiques en rendant compte de </a:t>
            </a:r>
            <a:r>
              <a:rPr lang="fr-FR" sz="2000" dirty="0"/>
              <a:t>la situation financière en temps </a:t>
            </a:r>
            <a:r>
              <a:rPr lang="fr-FR" sz="2000" dirty="0" smtClean="0"/>
              <a:t>réel.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Contribuer à la rentabilité d’Eni France en accompagnant la politique commerciale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269331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083971" y="439132"/>
            <a:ext cx="4898921" cy="599356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MARKETING &amp; PRICING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définir les segments de croissance de l’entreprise,</a:t>
            </a:r>
          </a:p>
          <a:p>
            <a:pPr marL="0" indent="0">
              <a:buNone/>
            </a:pPr>
            <a:r>
              <a:rPr lang="fr-FR" sz="2000" dirty="0"/>
              <a:t>étudier le positionnement de l’entreprise, son portefeuille de produits et de clients, </a:t>
            </a:r>
          </a:p>
          <a:p>
            <a:pPr marL="0" indent="0">
              <a:buNone/>
            </a:pPr>
            <a:r>
              <a:rPr lang="fr-FR" sz="2000" dirty="0"/>
              <a:t>définir le mix produit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piloter la </a:t>
            </a:r>
            <a:r>
              <a:rPr lang="fr-FR" sz="2000" dirty="0"/>
              <a:t>publicité et </a:t>
            </a:r>
            <a:r>
              <a:rPr lang="fr-FR" sz="2000" dirty="0" smtClean="0"/>
              <a:t>la </a:t>
            </a:r>
            <a:r>
              <a:rPr lang="fr-FR" sz="2000" dirty="0"/>
              <a:t>communication</a:t>
            </a:r>
          </a:p>
          <a:p>
            <a:pPr marL="0" indent="0">
              <a:buNone/>
            </a:pPr>
            <a:r>
              <a:rPr lang="fr-FR" sz="2000" dirty="0"/>
              <a:t>mettre en place et </a:t>
            </a:r>
            <a:r>
              <a:rPr lang="fr-FR" sz="2000" dirty="0" smtClean="0"/>
              <a:t>conduire </a:t>
            </a:r>
            <a:r>
              <a:rPr lang="fr-FR" sz="2000" dirty="0"/>
              <a:t>les actions de marketing opérationnel </a:t>
            </a:r>
            <a:endParaRPr lang="fr-FR" sz="2000" dirty="0" smtClean="0"/>
          </a:p>
          <a:p>
            <a:pPr marL="0" indent="0">
              <a:buNone/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Piloter la stratégie, le </a:t>
            </a:r>
            <a:r>
              <a:rPr lang="fr-FR" sz="2000" b="1" dirty="0" err="1" smtClean="0"/>
              <a:t>pricing</a:t>
            </a:r>
            <a:r>
              <a:rPr lang="fr-FR" sz="2000" b="1" dirty="0" smtClean="0"/>
              <a:t> et le marketing opérationnel pour créer de la valeur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473355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7646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74391" y="5018567"/>
            <a:ext cx="5989547" cy="132805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RESEAU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100021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0763"/>
          <a:stretch>
            <a:fillRect/>
          </a:stretch>
        </p:blipFill>
        <p:spPr>
          <a:xfrm>
            <a:off x="-1827028" y="0"/>
            <a:ext cx="6209955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05829" y="1587857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sz="1400" dirty="0" smtClean="0"/>
          </a:p>
          <a:p>
            <a:pPr algn="ctr"/>
            <a:r>
              <a:rPr lang="it-IT" sz="5200" b="1" dirty="0" smtClean="0"/>
              <a:t>Contexte</a:t>
            </a:r>
            <a:endParaRPr lang="it-IT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5" name="Segnaposto contenuto 5"/>
          <p:cNvSpPr txBox="1">
            <a:spLocks/>
          </p:cNvSpPr>
          <p:nvPr/>
        </p:nvSpPr>
        <p:spPr>
          <a:xfrm>
            <a:off x="6694715" y="876579"/>
            <a:ext cx="5116770" cy="503437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2000" dirty="0" smtClean="0"/>
              <a:t>Consommation nationale en légère hausse : +0,4%</a:t>
            </a:r>
          </a:p>
          <a:p>
            <a:r>
              <a:rPr lang="fr-FR" sz="2000" dirty="0" smtClean="0"/>
              <a:t>Baril et prix à la pompe en croissance</a:t>
            </a:r>
          </a:p>
          <a:p>
            <a:endParaRPr lang="fr-FR" sz="2000" dirty="0"/>
          </a:p>
          <a:p>
            <a:r>
              <a:rPr lang="fr-FR" sz="2000" dirty="0" smtClean="0"/>
              <a:t>Concurrence accrue sur les appels d’offres ATR, et certains particulièrement agressifs (</a:t>
            </a:r>
            <a:r>
              <a:rPr lang="fr-FR" sz="2000" dirty="0" err="1" smtClean="0"/>
              <a:t>Dyneff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Marges ATR très élevées en 2016</a:t>
            </a:r>
          </a:p>
          <a:p>
            <a:endParaRPr lang="fr-FR" sz="2000" dirty="0"/>
          </a:p>
          <a:p>
            <a:r>
              <a:rPr lang="fr-FR" sz="2000" dirty="0" smtClean="0"/>
              <a:t>Marché de ville disputé avec Total Access, Esso Express et les stations de la grande distribution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97592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Repositionnement du réseau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Comment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et quand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rm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Standardisation de l’offre carburants en augmentant la qualité de nos carburants; extension des produits premium sur tout le réseau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Défendre </a:t>
            </a:r>
            <a:r>
              <a:rPr lang="fr-FR" sz="1400" dirty="0">
                <a:solidFill>
                  <a:schemeClr val="accent6"/>
                </a:solidFill>
              </a:rPr>
              <a:t>nos meilleures stations de ville avec une mise à l’image Eni  de 20% de cette typologie de stations (Top 24)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 Une offre différenciée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Full Service à la </a:t>
            </a:r>
            <a:r>
              <a:rPr lang="fr-FR" sz="1400" dirty="0" smtClean="0">
                <a:solidFill>
                  <a:schemeClr val="accent6"/>
                </a:solidFill>
              </a:rPr>
              <a:t>pompe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31599"/>
            <a:ext cx="3615070" cy="4722094"/>
          </a:xfrm>
        </p:spPr>
        <p:txBody>
          <a:bodyPr>
            <a:noAutofit/>
          </a:bodyPr>
          <a:lstStyle/>
          <a:p>
            <a:r>
              <a:rPr lang="fr-FR" sz="1400" dirty="0"/>
              <a:t>Redéfinition des produits pétroliers à vendre sur toutes les stations (Gasoil, Diesel TECH+, E10 remplace SP 95 E5 et SP 98 TECH</a:t>
            </a:r>
            <a:r>
              <a:rPr lang="fr-FR" sz="1400" dirty="0" smtClean="0"/>
              <a:t>+)</a:t>
            </a:r>
          </a:p>
          <a:p>
            <a:endParaRPr lang="fr-FR" sz="1400" dirty="0" smtClean="0"/>
          </a:p>
          <a:p>
            <a:r>
              <a:rPr lang="fr-FR" sz="1400" dirty="0" smtClean="0"/>
              <a:t>Image </a:t>
            </a:r>
            <a:r>
              <a:rPr lang="fr-FR" sz="1400" dirty="0"/>
              <a:t>Eni sur le TOP 24 stations du réseau de ville (en terme d’</a:t>
            </a:r>
            <a:r>
              <a:rPr lang="fr-FR" sz="1400" dirty="0" err="1"/>
              <a:t>Ebit</a:t>
            </a:r>
            <a:r>
              <a:rPr lang="fr-FR" sz="1400" dirty="0"/>
              <a:t>)</a:t>
            </a:r>
          </a:p>
          <a:p>
            <a:endParaRPr lang="fr-FR" sz="1400" dirty="0" smtClean="0"/>
          </a:p>
          <a:p>
            <a:pPr marL="0" indent="0">
              <a:buNone/>
            </a:pPr>
            <a:endParaRPr lang="fr-FR" sz="700" dirty="0" smtClean="0"/>
          </a:p>
          <a:p>
            <a:endParaRPr lang="fr-FR" sz="1400" dirty="0"/>
          </a:p>
          <a:p>
            <a:r>
              <a:rPr lang="fr-FR" sz="1400" dirty="0" smtClean="0"/>
              <a:t>Standardisation </a:t>
            </a:r>
            <a:r>
              <a:rPr lang="fr-FR" sz="1400" dirty="0"/>
              <a:t>du service avec mise en avant de l’accueil et des références à l’</a:t>
            </a:r>
            <a:r>
              <a:rPr lang="fr-FR" sz="1400" dirty="0" err="1"/>
              <a:t>Italiannité</a:t>
            </a:r>
            <a:r>
              <a:rPr lang="fr-FR" sz="1400" dirty="0"/>
              <a:t> (Odeur du café, accueil chaleureux, etc</a:t>
            </a:r>
            <a:r>
              <a:rPr lang="fr-FR" sz="1400" dirty="0" smtClean="0"/>
              <a:t>.)</a:t>
            </a:r>
          </a:p>
          <a:p>
            <a:endParaRPr lang="fr-FR" sz="900" dirty="0"/>
          </a:p>
          <a:p>
            <a:r>
              <a:rPr lang="fr-FR" sz="1400" dirty="0" smtClean="0"/>
              <a:t>Théâtralisation </a:t>
            </a:r>
            <a:r>
              <a:rPr lang="fr-FR" sz="1400" dirty="0"/>
              <a:t>d’un service VIP qui inclue le service à la pompe avec le nettoyage du pare-brise et d’autres détails à un prix supérieur pour  le client plus attentif au service qu’au </a:t>
            </a:r>
            <a:r>
              <a:rPr lang="fr-FR" sz="1400" dirty="0" smtClean="0"/>
              <a:t>prix</a:t>
            </a:r>
            <a:endParaRPr lang="fr-FR" sz="14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64004"/>
            <a:ext cx="3944678" cy="44664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Investissement </a:t>
            </a:r>
            <a:r>
              <a:rPr lang="fr-FR" sz="1500" dirty="0">
                <a:solidFill>
                  <a:schemeClr val="accent6"/>
                </a:solidFill>
              </a:rPr>
              <a:t>de 500k€</a:t>
            </a: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90</a:t>
            </a:r>
            <a:r>
              <a:rPr lang="fr-FR" sz="1500" dirty="0">
                <a:solidFill>
                  <a:schemeClr val="accent6"/>
                </a:solidFill>
              </a:rPr>
              <a:t>% des stations opérationnelles fin juin 2017</a:t>
            </a: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Réussir </a:t>
            </a:r>
            <a:r>
              <a:rPr lang="fr-FR" sz="1500" dirty="0">
                <a:solidFill>
                  <a:schemeClr val="accent6"/>
                </a:solidFill>
              </a:rPr>
              <a:t>la reconversion des volumes SP 95 vers E10 et SP 98</a:t>
            </a:r>
          </a:p>
          <a:p>
            <a:pPr lvl="0"/>
            <a:endParaRPr lang="fr-FR" sz="1500" dirty="0" smtClean="0">
              <a:solidFill>
                <a:schemeClr val="accent6"/>
              </a:solidFill>
            </a:endParaRP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Augmenter </a:t>
            </a:r>
            <a:r>
              <a:rPr lang="fr-FR" sz="1500" dirty="0">
                <a:solidFill>
                  <a:schemeClr val="accent6"/>
                </a:solidFill>
              </a:rPr>
              <a:t>le différentiel E10-SP98 à 10 cts sur ATR. Gains de marge espéré de 1€/m</a:t>
            </a:r>
            <a:r>
              <a:rPr lang="fr-FR" sz="1500" baseline="30000" dirty="0">
                <a:solidFill>
                  <a:schemeClr val="accent6"/>
                </a:solidFill>
              </a:rPr>
              <a:t>3 </a:t>
            </a:r>
            <a:r>
              <a:rPr lang="fr-FR" sz="1500" dirty="0">
                <a:solidFill>
                  <a:schemeClr val="accent6"/>
                </a:solidFill>
              </a:rPr>
              <a:t>sur le réseau</a:t>
            </a:r>
          </a:p>
          <a:p>
            <a:pPr lvl="0"/>
            <a:endParaRPr lang="fr-FR" sz="1500" dirty="0">
              <a:solidFill>
                <a:schemeClr val="accent6"/>
              </a:solidFill>
            </a:endParaRPr>
          </a:p>
          <a:p>
            <a:pPr lvl="0"/>
            <a:endParaRPr lang="fr-FR" sz="1500" dirty="0" smtClean="0">
              <a:solidFill>
                <a:schemeClr val="accent6"/>
              </a:solidFill>
            </a:endParaRPr>
          </a:p>
          <a:p>
            <a:pPr lvl="0"/>
            <a:endParaRPr lang="fr-FR" sz="1500" dirty="0" smtClean="0">
              <a:solidFill>
                <a:schemeClr val="accent6"/>
              </a:solidFill>
            </a:endParaRP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Investissement </a:t>
            </a:r>
            <a:r>
              <a:rPr lang="fr-FR" sz="1500" dirty="0">
                <a:solidFill>
                  <a:schemeClr val="accent6"/>
                </a:solidFill>
              </a:rPr>
              <a:t>de 800 k€</a:t>
            </a: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Réalisation </a:t>
            </a:r>
            <a:r>
              <a:rPr lang="fr-FR" sz="1500" dirty="0">
                <a:solidFill>
                  <a:schemeClr val="accent6"/>
                </a:solidFill>
              </a:rPr>
              <a:t>pour le 31/10/2017 </a:t>
            </a: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Augmenter </a:t>
            </a:r>
            <a:r>
              <a:rPr lang="fr-FR" sz="1500" dirty="0">
                <a:solidFill>
                  <a:schemeClr val="accent6"/>
                </a:solidFill>
              </a:rPr>
              <a:t>l’attractivité du réseau de ville pour augmenter les volumes 2% </a:t>
            </a:r>
          </a:p>
          <a:p>
            <a:pPr lvl="0"/>
            <a:endParaRPr lang="fr-FR" sz="1500" dirty="0" smtClean="0">
              <a:solidFill>
                <a:schemeClr val="accent6"/>
              </a:solidFill>
            </a:endParaRP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Formation </a:t>
            </a:r>
            <a:r>
              <a:rPr lang="fr-FR" sz="1500" dirty="0">
                <a:solidFill>
                  <a:schemeClr val="accent6"/>
                </a:solidFill>
              </a:rPr>
              <a:t>des équipes des stations et des Gérants </a:t>
            </a:r>
          </a:p>
          <a:p>
            <a:pPr lvl="0"/>
            <a:r>
              <a:rPr lang="fr-FR" sz="1500" dirty="0" smtClean="0">
                <a:solidFill>
                  <a:schemeClr val="accent6"/>
                </a:solidFill>
              </a:rPr>
              <a:t>Test </a:t>
            </a:r>
            <a:r>
              <a:rPr lang="fr-FR" sz="1500" dirty="0">
                <a:solidFill>
                  <a:schemeClr val="accent6"/>
                </a:solidFill>
              </a:rPr>
              <a:t>sur 3 stations (1 ATR et 2 stations de ville). L’objectif est de capter au moins 20% des clients à ce nouveau service pour atteindre le </a:t>
            </a:r>
            <a:r>
              <a:rPr lang="fr-FR" sz="1500" dirty="0" err="1">
                <a:solidFill>
                  <a:schemeClr val="accent6"/>
                </a:solidFill>
              </a:rPr>
              <a:t>breakeven</a:t>
            </a:r>
            <a:r>
              <a:rPr lang="fr-FR" sz="1500" dirty="0" smtClean="0">
                <a:solidFill>
                  <a:schemeClr val="accent6"/>
                </a:solidFill>
              </a:rPr>
              <a:t>.</a:t>
            </a:r>
            <a:endParaRPr lang="fr-FR" sz="1500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100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Développer l’activité carburants &amp; cartes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rm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Optimisation Volume et marge carburant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Développement </a:t>
            </a:r>
            <a:r>
              <a:rPr lang="fr-FR" sz="1400" dirty="0">
                <a:solidFill>
                  <a:schemeClr val="accent6"/>
                </a:solidFill>
              </a:rPr>
              <a:t>du volume cartes </a:t>
            </a:r>
            <a:r>
              <a:rPr lang="fr-FR" sz="1400" dirty="0" err="1">
                <a:solidFill>
                  <a:schemeClr val="accent6"/>
                </a:solidFill>
              </a:rPr>
              <a:t>Routex</a:t>
            </a:r>
            <a:r>
              <a:rPr lang="fr-FR" sz="1400" dirty="0">
                <a:solidFill>
                  <a:schemeClr val="accent6"/>
                </a:solidFill>
              </a:rPr>
              <a:t> pour retrouver le volume de ventes de 2015</a:t>
            </a:r>
            <a:endParaRPr lang="fr-FR" sz="1400" b="1" dirty="0">
              <a:solidFill>
                <a:schemeClr val="accent6"/>
              </a:solidFill>
            </a:endParaRPr>
          </a:p>
          <a:p>
            <a:pPr lvl="0"/>
            <a:endParaRPr lang="fr-FR" sz="1400" b="1" dirty="0">
              <a:solidFill>
                <a:schemeClr val="accent6"/>
              </a:solidFill>
            </a:endParaRPr>
          </a:p>
          <a:p>
            <a:pPr lvl="0"/>
            <a:endParaRPr lang="fr-FR" sz="1400" b="1" dirty="0">
              <a:solidFill>
                <a:schemeClr val="accent6"/>
              </a:solidFill>
            </a:endParaRPr>
          </a:p>
          <a:p>
            <a:pPr lvl="0"/>
            <a:endParaRPr lang="fr-FR" sz="1400" b="1" dirty="0">
              <a:solidFill>
                <a:schemeClr val="accent6"/>
              </a:solidFill>
            </a:endParaRPr>
          </a:p>
          <a:p>
            <a:pPr lvl="0"/>
            <a:endParaRPr lang="fr-FR" sz="1400" b="1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Exploiter le potentiel des contacts « </a:t>
            </a:r>
            <a:r>
              <a:rPr lang="fr-FR" sz="1400" dirty="0" err="1">
                <a:solidFill>
                  <a:schemeClr val="accent6"/>
                </a:solidFill>
              </a:rPr>
              <a:t>non-oil</a:t>
            </a:r>
            <a:r>
              <a:rPr lang="fr-FR" sz="1400" dirty="0">
                <a:solidFill>
                  <a:schemeClr val="accent6"/>
                </a:solidFill>
              </a:rPr>
              <a:t> » sur nos stations d’ATR pour augmenter les ventes de carburants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Notre métier de base et la </a:t>
            </a:r>
            <a:r>
              <a:rPr lang="fr-FR" sz="1400" dirty="0" err="1">
                <a:solidFill>
                  <a:schemeClr val="accent6"/>
                </a:solidFill>
              </a:rPr>
              <a:t>gross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carburant représentent 75 % de la marge réseau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Mise </a:t>
            </a:r>
            <a:r>
              <a:rPr lang="fr-FR" sz="1400" dirty="0">
                <a:solidFill>
                  <a:schemeClr val="accent6"/>
                </a:solidFill>
              </a:rPr>
              <a:t>en place de l’accord </a:t>
            </a:r>
            <a:r>
              <a:rPr lang="fr-FR" sz="1400" dirty="0" err="1">
                <a:solidFill>
                  <a:schemeClr val="accent6"/>
                </a:solidFill>
              </a:rPr>
              <a:t>Forax</a:t>
            </a:r>
            <a:r>
              <a:rPr lang="fr-FR" sz="1400" dirty="0">
                <a:solidFill>
                  <a:schemeClr val="accent6"/>
                </a:solidFill>
              </a:rPr>
              <a:t> et d’un accord avec C2A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Travail </a:t>
            </a:r>
            <a:r>
              <a:rPr lang="fr-FR" sz="1400" dirty="0">
                <a:solidFill>
                  <a:schemeClr val="accent6"/>
                </a:solidFill>
              </a:rPr>
              <a:t>sur le fichier client pour récupérer des clients perdus ces deux dernières années</a:t>
            </a:r>
          </a:p>
          <a:p>
            <a:pPr lvl="0"/>
            <a:endParaRPr lang="fr-FR" sz="5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Mise </a:t>
            </a:r>
            <a:r>
              <a:rPr lang="fr-FR" sz="1400" dirty="0">
                <a:solidFill>
                  <a:schemeClr val="accent6"/>
                </a:solidFill>
              </a:rPr>
              <a:t>en place de bons de réductions immédiats sur les  prix carburants, pour ravitaillement minimum de carburants, pour les clients qui utilisent nos services </a:t>
            </a:r>
            <a:r>
              <a:rPr lang="fr-FR" sz="1400" dirty="0" err="1">
                <a:solidFill>
                  <a:schemeClr val="accent6"/>
                </a:solidFill>
              </a:rPr>
              <a:t>non-oil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64004"/>
            <a:ext cx="3944678" cy="4466405"/>
          </a:xfrm>
        </p:spPr>
        <p:txBody>
          <a:bodyPr>
            <a:norm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366 890 m3 sur le réseau</a:t>
            </a: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Dont 31 766 m3 </a:t>
            </a:r>
            <a:r>
              <a:rPr lang="fr-FR" sz="1400" dirty="0" err="1">
                <a:solidFill>
                  <a:schemeClr val="accent6"/>
                </a:solidFill>
              </a:rPr>
              <a:t>Routex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 48 404  k€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oil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 8 436 k€ (EBIT)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4706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Développement des activités non oil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Comment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rm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Des offres reconnaissables par les clients sur les stations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Des services pour fidéliser nos clients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Réaliser une communication sur le point de vente visible et lisible pour nos clients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Généraliser l’enseigne « Casino </a:t>
            </a:r>
            <a:r>
              <a:rPr lang="fr-FR" sz="1400" dirty="0" err="1">
                <a:solidFill>
                  <a:schemeClr val="accent6"/>
                </a:solidFill>
              </a:rPr>
              <a:t>Everyday</a:t>
            </a:r>
            <a:r>
              <a:rPr lang="fr-FR" sz="1400" dirty="0">
                <a:solidFill>
                  <a:schemeClr val="accent6"/>
                </a:solidFill>
              </a:rPr>
              <a:t> » sur les stations ATR et « Le Petit Casino » sur le réseau de ville avec une offre différenciée par canal de stations</a:t>
            </a:r>
          </a:p>
          <a:p>
            <a:pPr lvl="0"/>
            <a:endParaRPr lang="fr-FR" sz="6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Mettre en place nos offres en nous appuyant sur des fournisseurs reconnus par les consommateurs de par leur stratégie marketing (Casino, </a:t>
            </a:r>
            <a:r>
              <a:rPr lang="fr-FR" sz="1400" dirty="0" err="1">
                <a:solidFill>
                  <a:schemeClr val="accent6"/>
                </a:solidFill>
              </a:rPr>
              <a:t>Sodebo</a:t>
            </a:r>
            <a:r>
              <a:rPr lang="fr-FR" sz="1400" dirty="0">
                <a:solidFill>
                  <a:schemeClr val="accent6"/>
                </a:solidFill>
              </a:rPr>
              <a:t>…)</a:t>
            </a:r>
          </a:p>
          <a:p>
            <a:pPr lvl="0"/>
            <a:endParaRPr lang="fr-FR" sz="6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Avoir une politique prix cohérente dans notre réseau en évitant des écarts prix injustifiés</a:t>
            </a:r>
          </a:p>
          <a:p>
            <a:pPr lvl="0"/>
            <a:endParaRPr lang="fr-FR" sz="6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Offrir un support de qualité à nos Gérants pour optimiser leurs chiffres d’affaire et volume de marges</a:t>
            </a:r>
          </a:p>
          <a:p>
            <a:pPr lvl="0"/>
            <a:endParaRPr lang="fr-FR" sz="6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Proposer des solutions originales sur l’activité lavage pour  augmenter le contribution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carwash</a:t>
            </a:r>
            <a:r>
              <a:rPr lang="fr-FR" sz="1400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rm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Avoir </a:t>
            </a:r>
            <a:r>
              <a:rPr lang="fr-FR" sz="1400" dirty="0">
                <a:solidFill>
                  <a:schemeClr val="accent6"/>
                </a:solidFill>
              </a:rPr>
              <a:t>20 boutiques supplémentaires avec l’image Casino </a:t>
            </a:r>
            <a:r>
              <a:rPr lang="fr-FR" sz="1400" dirty="0" err="1">
                <a:solidFill>
                  <a:schemeClr val="accent6"/>
                </a:solidFill>
              </a:rPr>
              <a:t>Everyday</a:t>
            </a:r>
            <a:r>
              <a:rPr lang="fr-FR" sz="1400" dirty="0">
                <a:solidFill>
                  <a:schemeClr val="accent6"/>
                </a:solidFill>
              </a:rPr>
              <a:t> et lancer la première boutique « Le Petit Casino » sur Villeurbanne)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Mise </a:t>
            </a:r>
            <a:r>
              <a:rPr lang="fr-FR" sz="1400" dirty="0">
                <a:solidFill>
                  <a:schemeClr val="accent6"/>
                </a:solidFill>
              </a:rPr>
              <a:t>en place d’un standard de boutique par canal de stations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Politique </a:t>
            </a:r>
            <a:r>
              <a:rPr lang="fr-FR" sz="1400" dirty="0">
                <a:solidFill>
                  <a:schemeClr val="accent6"/>
                </a:solidFill>
              </a:rPr>
              <a:t>homogène de prix sur le réseau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Augmentation </a:t>
            </a:r>
            <a:r>
              <a:rPr lang="fr-FR" sz="1400" dirty="0">
                <a:solidFill>
                  <a:schemeClr val="accent6"/>
                </a:solidFill>
              </a:rPr>
              <a:t>du Gross Contribution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Non </a:t>
            </a:r>
            <a:r>
              <a:rPr lang="fr-FR" sz="1400" dirty="0" err="1">
                <a:solidFill>
                  <a:schemeClr val="accent6"/>
                </a:solidFill>
              </a:rPr>
              <a:t>Oil</a:t>
            </a:r>
            <a:r>
              <a:rPr lang="fr-FR" sz="1400" dirty="0">
                <a:solidFill>
                  <a:schemeClr val="accent6"/>
                </a:solidFill>
              </a:rPr>
              <a:t>  </a:t>
            </a:r>
            <a:r>
              <a:rPr lang="fr-FR" sz="1400" dirty="0" smtClean="0">
                <a:solidFill>
                  <a:schemeClr val="accent6"/>
                </a:solidFill>
              </a:rPr>
              <a:t>et </a:t>
            </a:r>
            <a:r>
              <a:rPr lang="fr-FR" sz="1400" dirty="0">
                <a:solidFill>
                  <a:schemeClr val="accent6"/>
                </a:solidFill>
              </a:rPr>
              <a:t>les royalties issus des </a:t>
            </a:r>
            <a:r>
              <a:rPr lang="fr-FR" sz="1400" dirty="0" smtClean="0">
                <a:solidFill>
                  <a:schemeClr val="accent6"/>
                </a:solidFill>
              </a:rPr>
              <a:t>fournisseurs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Augmenter le Chiffre d’affaires lavage, Le budget de contribution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carwash</a:t>
            </a:r>
            <a:r>
              <a:rPr lang="fr-FR" sz="1400" dirty="0">
                <a:solidFill>
                  <a:schemeClr val="accent6"/>
                </a:solidFill>
              </a:rPr>
              <a:t> est de 225 k€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Augmenter </a:t>
            </a:r>
            <a:r>
              <a:rPr lang="fr-FR" sz="1400" dirty="0" err="1">
                <a:solidFill>
                  <a:schemeClr val="accent6"/>
                </a:solidFill>
              </a:rPr>
              <a:t>incoming</a:t>
            </a:r>
            <a:r>
              <a:rPr lang="fr-FR" sz="1400" dirty="0">
                <a:solidFill>
                  <a:schemeClr val="accent6"/>
                </a:solidFill>
              </a:rPr>
              <a:t> leasing (</a:t>
            </a:r>
            <a:r>
              <a:rPr lang="fr-FR" sz="1400" dirty="0" smtClean="0">
                <a:solidFill>
                  <a:schemeClr val="accent6"/>
                </a:solidFill>
              </a:rPr>
              <a:t>2016 : 10.896 k€ BO17 : 10.966 k</a:t>
            </a:r>
            <a:r>
              <a:rPr lang="fr-FR" sz="1400" dirty="0">
                <a:solidFill>
                  <a:schemeClr val="accent6"/>
                </a:solidFill>
              </a:rPr>
              <a:t>€)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71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Orienter l’activité technique au service de la croissance du business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Comment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rm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Une </a:t>
            </a:r>
            <a:r>
              <a:rPr lang="fr-FR" sz="1400" dirty="0">
                <a:solidFill>
                  <a:schemeClr val="accent6"/>
                </a:solidFill>
              </a:rPr>
              <a:t>nouvelle orientation business à l’activité de maintenance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Avoir </a:t>
            </a:r>
            <a:r>
              <a:rPr lang="fr-FR" sz="1400" dirty="0">
                <a:solidFill>
                  <a:schemeClr val="accent6"/>
                </a:solidFill>
              </a:rPr>
              <a:t>une meilleure coordination entre le service technique et le développement pour la préparation des dossiers d’appel d’offres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Proposer </a:t>
            </a:r>
            <a:r>
              <a:rPr lang="fr-FR" sz="1400" dirty="0">
                <a:solidFill>
                  <a:schemeClr val="accent6"/>
                </a:solidFill>
              </a:rPr>
              <a:t>des projets d’appel d’offres avec des propositions Non </a:t>
            </a:r>
            <a:r>
              <a:rPr lang="fr-FR" sz="1400" dirty="0" err="1">
                <a:solidFill>
                  <a:schemeClr val="accent6"/>
                </a:solidFill>
              </a:rPr>
              <a:t>Oil</a:t>
            </a:r>
            <a:r>
              <a:rPr lang="fr-FR" sz="1400" dirty="0">
                <a:solidFill>
                  <a:schemeClr val="accent6"/>
                </a:solidFill>
              </a:rPr>
              <a:t> personnalisées et orientées aux consommateurs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Réaliser </a:t>
            </a:r>
            <a:r>
              <a:rPr lang="fr-FR" sz="1400" dirty="0">
                <a:solidFill>
                  <a:schemeClr val="accent6"/>
                </a:solidFill>
              </a:rPr>
              <a:t>les travaux de stations en harmonie avec les politiques des concessionnaires autoroutiers 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Travailler </a:t>
            </a:r>
            <a:r>
              <a:rPr lang="fr-FR" sz="1400" dirty="0">
                <a:solidFill>
                  <a:schemeClr val="accent6"/>
                </a:solidFill>
              </a:rPr>
              <a:t>la réactivité de la  maintenance 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Travailler </a:t>
            </a:r>
            <a:r>
              <a:rPr lang="fr-FR" sz="1400" dirty="0">
                <a:solidFill>
                  <a:schemeClr val="accent6"/>
                </a:solidFill>
              </a:rPr>
              <a:t>sur les projets de stations ATR avec les équipes techniques, les architectes, le marketing et le commerce (carburant, boutique et restauration)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Concertation </a:t>
            </a:r>
            <a:r>
              <a:rPr lang="fr-FR" sz="1400" dirty="0">
                <a:solidFill>
                  <a:schemeClr val="accent6"/>
                </a:solidFill>
              </a:rPr>
              <a:t>avec les concessionnaires ATR sur la typologie de clientèle pour travailler le parcours client selon chaque aire de service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Etre </a:t>
            </a:r>
            <a:r>
              <a:rPr lang="fr-FR" sz="1400" dirty="0">
                <a:solidFill>
                  <a:schemeClr val="accent6"/>
                </a:solidFill>
              </a:rPr>
              <a:t>attentif aux chartes travaux de chaque concessionnaire et gérer les flux de clientèle de manière adéquate durant les travaux sur les aires.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rm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Définir </a:t>
            </a:r>
            <a:r>
              <a:rPr lang="fr-FR" sz="1400" dirty="0">
                <a:solidFill>
                  <a:schemeClr val="accent6"/>
                </a:solidFill>
              </a:rPr>
              <a:t>un KPI sur le taux d’activité de la station.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Budget </a:t>
            </a:r>
            <a:r>
              <a:rPr lang="fr-FR" sz="1400" dirty="0">
                <a:solidFill>
                  <a:schemeClr val="accent6"/>
                </a:solidFill>
              </a:rPr>
              <a:t>maintenance </a:t>
            </a:r>
            <a:r>
              <a:rPr lang="fr-FR" sz="1400" dirty="0" smtClean="0">
                <a:solidFill>
                  <a:schemeClr val="accent6"/>
                </a:solidFill>
              </a:rPr>
              <a:t>: </a:t>
            </a:r>
            <a:r>
              <a:rPr lang="fr-FR" sz="1400" dirty="0">
                <a:solidFill>
                  <a:schemeClr val="accent6"/>
                </a:solidFill>
              </a:rPr>
              <a:t>2 996 k€ 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Réaliser </a:t>
            </a:r>
            <a:r>
              <a:rPr lang="fr-FR" sz="1400" dirty="0">
                <a:solidFill>
                  <a:schemeClr val="accent6"/>
                </a:solidFill>
              </a:rPr>
              <a:t>des réunions périodiques pendant la réalisation des projets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Personnalisation </a:t>
            </a:r>
            <a:r>
              <a:rPr lang="fr-FR" sz="1400" dirty="0">
                <a:solidFill>
                  <a:schemeClr val="accent6"/>
                </a:solidFill>
              </a:rPr>
              <a:t>de s offres commerciales sur les projets ATR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Etre </a:t>
            </a:r>
            <a:r>
              <a:rPr lang="fr-FR" sz="1400" dirty="0">
                <a:solidFill>
                  <a:schemeClr val="accent6"/>
                </a:solidFill>
              </a:rPr>
              <a:t>à l’écoute de nos clients  externes pour améliorer les relations avec les concessionnaires ATR et bien se positionner en terme d’image sur les prochains appel d’offres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67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Gestion du parc de stations fermées : vente ou location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rm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Optimiser l’utilisation des stations fermées, deuxième canal de station sur le réseau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Rendre </a:t>
            </a:r>
            <a:r>
              <a:rPr lang="fr-FR" sz="1400" dirty="0">
                <a:solidFill>
                  <a:schemeClr val="accent6"/>
                </a:solidFill>
              </a:rPr>
              <a:t>ces sites profitables plutôt que coûteux compte tenu de la difficulté de les vendre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rm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Minimum </a:t>
            </a:r>
            <a:r>
              <a:rPr lang="fr-FR" sz="1400" dirty="0">
                <a:solidFill>
                  <a:schemeClr val="accent6"/>
                </a:solidFill>
              </a:rPr>
              <a:t>de 3 stations fermées </a:t>
            </a:r>
            <a:r>
              <a:rPr lang="fr-FR" sz="1400" dirty="0" smtClean="0">
                <a:solidFill>
                  <a:schemeClr val="accent6"/>
                </a:solidFill>
              </a:rPr>
              <a:t>à </a:t>
            </a:r>
            <a:r>
              <a:rPr lang="fr-FR" sz="1400" dirty="0">
                <a:solidFill>
                  <a:schemeClr val="accent6"/>
                </a:solidFill>
              </a:rPr>
              <a:t>vendre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Minimum </a:t>
            </a:r>
            <a:r>
              <a:rPr lang="fr-FR" sz="1400" dirty="0">
                <a:solidFill>
                  <a:schemeClr val="accent6"/>
                </a:solidFill>
              </a:rPr>
              <a:t>de 3 immeubles à louer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Rouvrir </a:t>
            </a:r>
            <a:r>
              <a:rPr lang="fr-FR" sz="1400" dirty="0">
                <a:solidFill>
                  <a:schemeClr val="accent6"/>
                </a:solidFill>
              </a:rPr>
              <a:t>des stations fermées au travers de contrat avec des partenaires de stations DODO ou de clients revendeurs du </a:t>
            </a:r>
            <a:r>
              <a:rPr lang="fr-FR" sz="1400" dirty="0" err="1">
                <a:solidFill>
                  <a:schemeClr val="accent6"/>
                </a:solidFill>
              </a:rPr>
              <a:t>wholesale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Etude avec pour les sites à vendre les possibilités </a:t>
            </a:r>
            <a:r>
              <a:rPr lang="fr-FR" sz="1400" dirty="0" smtClean="0">
                <a:solidFill>
                  <a:schemeClr val="accent6"/>
                </a:solidFill>
              </a:rPr>
              <a:t>d’utilisation et calcul </a:t>
            </a:r>
            <a:r>
              <a:rPr lang="fr-FR" sz="1400" dirty="0">
                <a:solidFill>
                  <a:schemeClr val="accent6"/>
                </a:solidFill>
              </a:rPr>
              <a:t>économique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08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Vision d’Eni France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UN MODELE </a:t>
            </a:r>
            <a:r>
              <a:rPr lang="fr-FR" dirty="0" smtClean="0"/>
              <a:t>D’ENTREPRISE</a:t>
            </a:r>
            <a:endParaRPr lang="fr-FR" dirty="0"/>
          </a:p>
          <a:p>
            <a:endParaRPr lang="fr-FR" sz="900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EN </a:t>
            </a:r>
            <a:r>
              <a:rPr lang="fr-FR" dirty="0"/>
              <a:t>ORIENTANT NOTRE </a:t>
            </a:r>
            <a:r>
              <a:rPr lang="fr-FR" sz="3200" b="1" dirty="0"/>
              <a:t>OFFRE</a:t>
            </a:r>
            <a:r>
              <a:rPr lang="fr-FR" sz="3200" dirty="0"/>
              <a:t> </a:t>
            </a:r>
            <a:r>
              <a:rPr lang="fr-FR" dirty="0"/>
              <a:t>EN FONCTION DES </a:t>
            </a:r>
            <a:r>
              <a:rPr lang="fr-FR" sz="3200" b="1" dirty="0"/>
              <a:t>ATTENTES DES CONSOMMATEURS</a:t>
            </a:r>
          </a:p>
          <a:p>
            <a:pPr marL="0" indent="0" algn="ctr">
              <a:buNone/>
            </a:pPr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marL="0" indent="0" algn="ctr">
              <a:buNone/>
            </a:pPr>
            <a:r>
              <a:rPr lang="fr-FR" dirty="0"/>
              <a:t>UN MODELE D’ENTREPRISE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dirty="0"/>
          </a:p>
        </p:txBody>
      </p:sp>
      <p:sp>
        <p:nvSpPr>
          <p:cNvPr id="2" name="ZoneTexte 1"/>
          <p:cNvSpPr txBox="1"/>
          <p:nvPr/>
        </p:nvSpPr>
        <p:spPr>
          <a:xfrm>
            <a:off x="4502426" y="1537202"/>
            <a:ext cx="38861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EFFICACE ET FLEXIBLE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51873" y="4820427"/>
            <a:ext cx="583426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>
                <a:solidFill>
                  <a:schemeClr val="bg1"/>
                </a:solidFill>
              </a:rPr>
              <a:t>CUSTOMER CENTRIC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Optimisation de la gestion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Comment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Réduction </a:t>
            </a:r>
            <a:r>
              <a:rPr lang="fr-FR" sz="1400" dirty="0">
                <a:solidFill>
                  <a:schemeClr val="accent6"/>
                </a:solidFill>
              </a:rPr>
              <a:t>du dealer support </a:t>
            </a:r>
            <a:r>
              <a:rPr lang="fr-FR" sz="1400" dirty="0" err="1">
                <a:solidFill>
                  <a:schemeClr val="accent6"/>
                </a:solidFill>
              </a:rPr>
              <a:t>cost</a:t>
            </a:r>
            <a:r>
              <a:rPr lang="fr-FR" sz="1400" dirty="0">
                <a:solidFill>
                  <a:schemeClr val="accent6"/>
                </a:solidFill>
              </a:rPr>
              <a:t> (DSC)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Suivi des comptes de charges les plus significatifs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Augmentation des </a:t>
            </a:r>
            <a:r>
              <a:rPr lang="fr-FR" sz="1400" dirty="0" smtClean="0">
                <a:solidFill>
                  <a:schemeClr val="accent6"/>
                </a:solidFill>
              </a:rPr>
              <a:t>loyers </a:t>
            </a:r>
            <a:r>
              <a:rPr lang="fr-FR" sz="1400" dirty="0">
                <a:solidFill>
                  <a:schemeClr val="accent6"/>
                </a:solidFill>
              </a:rPr>
              <a:t>actifs (</a:t>
            </a:r>
            <a:r>
              <a:rPr lang="fr-FR" sz="1400" dirty="0" err="1">
                <a:solidFill>
                  <a:schemeClr val="accent6"/>
                </a:solidFill>
              </a:rPr>
              <a:t>Incoming</a:t>
            </a:r>
            <a:r>
              <a:rPr lang="fr-FR" sz="1400" dirty="0">
                <a:solidFill>
                  <a:schemeClr val="accent6"/>
                </a:solidFill>
              </a:rPr>
              <a:t> Leasing)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Attention sur les Comptes de Résultats provisionnels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 Prestations comptables à homogénéiser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Achats de produits consommables à organiser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Loyers passifs à monitorer et renégocier si possible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Attention à divers comptes de charge (Outillage, publicité, </a:t>
            </a:r>
            <a:r>
              <a:rPr lang="fr-FR" sz="1400" dirty="0" smtClean="0">
                <a:solidFill>
                  <a:schemeClr val="accent6"/>
                </a:solidFill>
              </a:rPr>
              <a:t>grivèlerie </a:t>
            </a:r>
            <a:r>
              <a:rPr lang="fr-FR" sz="1400" dirty="0" smtClean="0">
                <a:solidFill>
                  <a:schemeClr val="accent6"/>
                </a:solidFill>
              </a:rPr>
              <a:t>etc...)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Ne pas hésiter à refaire les CRP lorsque la situation de la station évolue </a:t>
            </a:r>
            <a:r>
              <a:rPr lang="fr-FR" sz="1400" dirty="0" smtClean="0">
                <a:solidFill>
                  <a:schemeClr val="accent6"/>
                </a:solidFill>
              </a:rPr>
              <a:t>de </a:t>
            </a:r>
            <a:r>
              <a:rPr lang="fr-FR" sz="1400" dirty="0">
                <a:solidFill>
                  <a:schemeClr val="accent6"/>
                </a:solidFill>
              </a:rPr>
              <a:t>façon significative par rapport à la prévision initiale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Budget </a:t>
            </a:r>
            <a:r>
              <a:rPr lang="fr-FR" sz="1400" dirty="0">
                <a:solidFill>
                  <a:schemeClr val="accent6"/>
                </a:solidFill>
              </a:rPr>
              <a:t>de 1.915 k€</a:t>
            </a:r>
            <a:r>
              <a:rPr lang="fr-FR" sz="1400" dirty="0" smtClean="0">
                <a:solidFill>
                  <a:schemeClr val="accent6"/>
                </a:solidFill>
              </a:rPr>
              <a:t>, à </a:t>
            </a:r>
            <a:r>
              <a:rPr lang="fr-FR" sz="1400" dirty="0">
                <a:solidFill>
                  <a:schemeClr val="accent6"/>
                </a:solidFill>
              </a:rPr>
              <a:t>réduire de </a:t>
            </a:r>
            <a:r>
              <a:rPr lang="fr-FR" sz="1400" dirty="0" smtClean="0">
                <a:solidFill>
                  <a:schemeClr val="accent6"/>
                </a:solidFill>
              </a:rPr>
              <a:t>200 k</a:t>
            </a:r>
            <a:r>
              <a:rPr lang="fr-FR" sz="1400" dirty="0">
                <a:solidFill>
                  <a:schemeClr val="accent6"/>
                </a:solidFill>
              </a:rPr>
              <a:t>€</a:t>
            </a: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Bien redéfinir la répartition des actions </a:t>
            </a:r>
            <a:r>
              <a:rPr lang="fr-FR" sz="1400" dirty="0" smtClean="0">
                <a:solidFill>
                  <a:schemeClr val="accent6"/>
                </a:solidFill>
              </a:rPr>
              <a:t>: exploitants</a:t>
            </a:r>
            <a:r>
              <a:rPr lang="fr-FR" sz="1400" dirty="0">
                <a:solidFill>
                  <a:schemeClr val="accent6"/>
                </a:solidFill>
              </a:rPr>
              <a:t>, comptables, CICD </a:t>
            </a: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Homogénéiser le tarif des prestations et les adapter en tenant compte de l’impact </a:t>
            </a:r>
            <a:r>
              <a:rPr lang="fr-FR" sz="1400" dirty="0" err="1">
                <a:solidFill>
                  <a:schemeClr val="accent6"/>
                </a:solidFill>
              </a:rPr>
              <a:t>iogest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Suite aux tests réaliser en 2016, définir les produits et fournisseurs avec lesquels travailler</a:t>
            </a: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Action  </a:t>
            </a:r>
            <a:r>
              <a:rPr lang="fr-FR" sz="1400" dirty="0">
                <a:solidFill>
                  <a:schemeClr val="accent6"/>
                </a:solidFill>
              </a:rPr>
              <a:t>à mener par le Responsable Gestion  pour atteindre les 924 k€ en 2017</a:t>
            </a: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Actions à mener </a:t>
            </a:r>
            <a:r>
              <a:rPr lang="fr-FR" sz="1400" dirty="0" smtClean="0">
                <a:solidFill>
                  <a:schemeClr val="accent6"/>
                </a:solidFill>
              </a:rPr>
              <a:t>par </a:t>
            </a:r>
            <a:r>
              <a:rPr lang="fr-FR" sz="1400" dirty="0">
                <a:solidFill>
                  <a:schemeClr val="accent6"/>
                </a:solidFill>
              </a:rPr>
              <a:t>le Responsable Gestion et par les CDS pour réduire ces coûts </a:t>
            </a:r>
            <a:r>
              <a:rPr lang="fr-FR" sz="1400" dirty="0" smtClean="0">
                <a:solidFill>
                  <a:schemeClr val="accent6"/>
                </a:solidFill>
              </a:rPr>
              <a:t>de </a:t>
            </a:r>
            <a:r>
              <a:rPr lang="fr-FR" sz="1400" dirty="0">
                <a:solidFill>
                  <a:schemeClr val="accent6"/>
                </a:solidFill>
              </a:rPr>
              <a:t>10%</a:t>
            </a: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Action </a:t>
            </a:r>
            <a:r>
              <a:rPr lang="fr-FR" sz="1400" dirty="0">
                <a:solidFill>
                  <a:schemeClr val="accent6"/>
                </a:solidFill>
              </a:rPr>
              <a:t>des CDS pour </a:t>
            </a:r>
            <a:r>
              <a:rPr lang="fr-FR" sz="1400" dirty="0" smtClean="0">
                <a:solidFill>
                  <a:schemeClr val="accent6"/>
                </a:solidFill>
              </a:rPr>
              <a:t>atteindre </a:t>
            </a:r>
            <a:r>
              <a:rPr lang="fr-FR" sz="1400" dirty="0">
                <a:solidFill>
                  <a:schemeClr val="accent6"/>
                </a:solidFill>
              </a:rPr>
              <a:t>10.966 k€ d’</a:t>
            </a:r>
            <a:r>
              <a:rPr lang="fr-FR" sz="1400" dirty="0" err="1">
                <a:solidFill>
                  <a:schemeClr val="accent6"/>
                </a:solidFill>
              </a:rPr>
              <a:t>incoming</a:t>
            </a:r>
            <a:r>
              <a:rPr lang="fr-FR" sz="1400" dirty="0">
                <a:solidFill>
                  <a:schemeClr val="accent6"/>
                </a:solidFill>
              </a:rPr>
              <a:t> leasing (vs </a:t>
            </a:r>
            <a:r>
              <a:rPr lang="fr-FR" sz="1400" dirty="0" smtClean="0">
                <a:solidFill>
                  <a:schemeClr val="accent6"/>
                </a:solidFill>
              </a:rPr>
              <a:t>10.896 k</a:t>
            </a:r>
            <a:r>
              <a:rPr lang="fr-FR" sz="1400" dirty="0">
                <a:solidFill>
                  <a:schemeClr val="accent6"/>
                </a:solidFill>
              </a:rPr>
              <a:t>€ en 2016)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564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Améliorer la qualité visible du réseau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Comment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Redéfinir </a:t>
            </a:r>
            <a:r>
              <a:rPr lang="fr-FR" sz="1400" dirty="0">
                <a:solidFill>
                  <a:schemeClr val="accent6"/>
                </a:solidFill>
              </a:rPr>
              <a:t>le standard de qualité 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Mise </a:t>
            </a:r>
            <a:r>
              <a:rPr lang="fr-FR" sz="1400" dirty="0">
                <a:solidFill>
                  <a:schemeClr val="accent6"/>
                </a:solidFill>
              </a:rPr>
              <a:t>en place d’un prestataire pour mesurer la qualité sur le réseau à un coût soutenable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Formation </a:t>
            </a:r>
            <a:r>
              <a:rPr lang="fr-FR" sz="1400" dirty="0">
                <a:solidFill>
                  <a:schemeClr val="accent6"/>
                </a:solidFill>
              </a:rPr>
              <a:t>accueil caissier via l’information </a:t>
            </a:r>
            <a:r>
              <a:rPr lang="fr-FR" sz="1400" dirty="0" err="1">
                <a:solidFill>
                  <a:schemeClr val="accent6"/>
                </a:solidFill>
              </a:rPr>
              <a:t>elearning</a:t>
            </a:r>
            <a:r>
              <a:rPr lang="fr-FR" sz="1400" dirty="0">
                <a:solidFill>
                  <a:schemeClr val="accent6"/>
                </a:solidFill>
              </a:rPr>
              <a:t> et mise en place de nouveaux modules </a:t>
            </a:r>
            <a:r>
              <a:rPr lang="fr-FR" sz="1400" dirty="0" err="1">
                <a:solidFill>
                  <a:schemeClr val="accent6"/>
                </a:solidFill>
              </a:rPr>
              <a:t>elearning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Définir </a:t>
            </a:r>
            <a:r>
              <a:rPr lang="fr-FR" sz="1400" dirty="0">
                <a:solidFill>
                  <a:schemeClr val="accent6"/>
                </a:solidFill>
              </a:rPr>
              <a:t>des challenges </a:t>
            </a:r>
            <a:r>
              <a:rPr lang="fr-FR" sz="1400" dirty="0" smtClean="0">
                <a:solidFill>
                  <a:schemeClr val="accent6"/>
                </a:solidFill>
              </a:rPr>
              <a:t>motivants </a:t>
            </a:r>
            <a:r>
              <a:rPr lang="fr-FR" sz="1400" dirty="0">
                <a:solidFill>
                  <a:schemeClr val="accent6"/>
                </a:solidFill>
              </a:rPr>
              <a:t>pour les exploitants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Basé </a:t>
            </a:r>
            <a:r>
              <a:rPr lang="fr-FR" sz="1400" dirty="0">
                <a:solidFill>
                  <a:schemeClr val="accent6"/>
                </a:solidFill>
              </a:rPr>
              <a:t>sur la qualité de l’accueil et des services sur les points de vente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Améliorer </a:t>
            </a:r>
            <a:r>
              <a:rPr lang="fr-FR" sz="1400" dirty="0">
                <a:solidFill>
                  <a:schemeClr val="accent6"/>
                </a:solidFill>
              </a:rPr>
              <a:t>notre classement au sein des sociétés autoroutières dans le cadre des audits réalisés par elles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Définir un programme de formation pour les </a:t>
            </a:r>
            <a:r>
              <a:rPr lang="fr-FR" sz="1400" dirty="0" smtClean="0">
                <a:solidFill>
                  <a:schemeClr val="accent6"/>
                </a:solidFill>
              </a:rPr>
              <a:t>gérants </a:t>
            </a:r>
            <a:r>
              <a:rPr lang="fr-FR" sz="1400" dirty="0">
                <a:solidFill>
                  <a:schemeClr val="accent6"/>
                </a:solidFill>
              </a:rPr>
              <a:t>et les caissiers via des modules d’</a:t>
            </a:r>
            <a:r>
              <a:rPr lang="fr-FR" sz="1400" dirty="0" err="1">
                <a:solidFill>
                  <a:schemeClr val="accent6"/>
                </a:solidFill>
              </a:rPr>
              <a:t>elearning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Impliquer davantage </a:t>
            </a:r>
            <a:r>
              <a:rPr lang="fr-FR" sz="1400" dirty="0">
                <a:solidFill>
                  <a:schemeClr val="accent6"/>
                </a:solidFill>
              </a:rPr>
              <a:t>le personnel </a:t>
            </a:r>
            <a:r>
              <a:rPr lang="fr-FR" sz="1400" dirty="0" smtClean="0">
                <a:solidFill>
                  <a:schemeClr val="accent6"/>
                </a:solidFill>
              </a:rPr>
              <a:t>des stations </a:t>
            </a:r>
            <a:r>
              <a:rPr lang="fr-FR" sz="1400" dirty="0">
                <a:solidFill>
                  <a:schemeClr val="accent6"/>
                </a:solidFill>
              </a:rPr>
              <a:t>dans l’adhésion aux opérations Eni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3 </a:t>
            </a:r>
            <a:r>
              <a:rPr lang="fr-FR" sz="1400" dirty="0">
                <a:solidFill>
                  <a:schemeClr val="accent6"/>
                </a:solidFill>
              </a:rPr>
              <a:t>audits qualité à faire sur l’ensemble du réseau par un nouveau prestataire sélectionné par appel d’offres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Redéfinir les standards de </a:t>
            </a:r>
            <a:r>
              <a:rPr lang="fr-FR" sz="1400" dirty="0">
                <a:solidFill>
                  <a:schemeClr val="accent6"/>
                </a:solidFill>
              </a:rPr>
              <a:t>qualité pour l’ensemble du réseau au 31/12/2017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Audit sociétés autoroutières : être dans les 3 premiers pétroliers lors </a:t>
            </a:r>
            <a:r>
              <a:rPr lang="fr-FR" sz="1400" dirty="0" smtClean="0">
                <a:solidFill>
                  <a:schemeClr val="accent6"/>
                </a:solidFill>
              </a:rPr>
              <a:t>des </a:t>
            </a:r>
            <a:r>
              <a:rPr lang="fr-FR" sz="1400" dirty="0">
                <a:solidFill>
                  <a:schemeClr val="accent6"/>
                </a:solidFill>
              </a:rPr>
              <a:t>audits trimestriels.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1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Garantir </a:t>
            </a:r>
            <a:r>
              <a:rPr lang="fr-FR" sz="1400" dirty="0">
                <a:solidFill>
                  <a:schemeClr val="accent6"/>
                </a:solidFill>
              </a:rPr>
              <a:t>une animation promotionnelle sur le réseau. L’animation commerciale doit devenir un facteur de </a:t>
            </a:r>
            <a:r>
              <a:rPr lang="fr-FR" sz="1400" dirty="0" smtClean="0">
                <a:solidFill>
                  <a:schemeClr val="accent6"/>
                </a:solidFill>
              </a:rPr>
              <a:t>qualité.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657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Former et motiver les équipes : Gérants Ambassadeurs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Module </a:t>
            </a:r>
            <a:r>
              <a:rPr lang="fr-FR" sz="1400" dirty="0">
                <a:solidFill>
                  <a:schemeClr val="accent6"/>
                </a:solidFill>
              </a:rPr>
              <a:t>de formation de base gérants et un module spécifique métier (ventes ou gestion ou HSE ou merchandising….)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Formation </a:t>
            </a:r>
            <a:r>
              <a:rPr lang="fr-FR" sz="1400" dirty="0">
                <a:solidFill>
                  <a:schemeClr val="accent6"/>
                </a:solidFill>
              </a:rPr>
              <a:t>métiers des chefs de secteur et responsables de service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Diffusion </a:t>
            </a:r>
            <a:r>
              <a:rPr lang="fr-FR" sz="1400" dirty="0">
                <a:solidFill>
                  <a:schemeClr val="accent6"/>
                </a:solidFill>
              </a:rPr>
              <a:t>des meilleurs pratiques au travers du réseau 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Meilleure </a:t>
            </a:r>
            <a:r>
              <a:rPr lang="fr-FR" sz="1400" dirty="0">
                <a:solidFill>
                  <a:schemeClr val="accent6"/>
                </a:solidFill>
              </a:rPr>
              <a:t>connaissance de la politique commerciale Eni pour une meilleure adhésion</a:t>
            </a:r>
          </a:p>
          <a:p>
            <a:pPr lvl="1"/>
            <a:endParaRPr lang="fr-FR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Reconnaissance</a:t>
            </a:r>
            <a:r>
              <a:rPr lang="fr-FR" sz="1400" dirty="0">
                <a:solidFill>
                  <a:schemeClr val="accent6"/>
                </a:solidFill>
              </a:rPr>
              <a:t>, </a:t>
            </a:r>
            <a:r>
              <a:rPr lang="fr-FR" sz="1400" dirty="0" smtClean="0">
                <a:solidFill>
                  <a:schemeClr val="accent6"/>
                </a:solidFill>
              </a:rPr>
              <a:t>accroître </a:t>
            </a:r>
            <a:r>
              <a:rPr lang="fr-FR" sz="1400" dirty="0">
                <a:solidFill>
                  <a:schemeClr val="accent6"/>
                </a:solidFill>
              </a:rPr>
              <a:t>les compétences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Développer </a:t>
            </a:r>
            <a:r>
              <a:rPr lang="fr-FR" sz="1400" dirty="0">
                <a:solidFill>
                  <a:schemeClr val="accent6"/>
                </a:solidFill>
              </a:rPr>
              <a:t>la culture d’appartenance  réseau et reconnaissance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Nomination de 10  Gérants Ambassadeurs et créer une charte avec le rôle et un document contractuel motivant pour définir leurs actions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Module </a:t>
            </a:r>
            <a:r>
              <a:rPr lang="fr-FR" sz="1400" dirty="0">
                <a:solidFill>
                  <a:schemeClr val="accent6"/>
                </a:solidFill>
              </a:rPr>
              <a:t>de base à rediffuser au 1</a:t>
            </a:r>
            <a:r>
              <a:rPr lang="fr-FR" sz="1400" baseline="30000" dirty="0">
                <a:solidFill>
                  <a:schemeClr val="accent6"/>
                </a:solidFill>
              </a:rPr>
              <a:t>er</a:t>
            </a:r>
            <a:r>
              <a:rPr lang="fr-FR" sz="1400" dirty="0">
                <a:solidFill>
                  <a:schemeClr val="accent6"/>
                </a:solidFill>
              </a:rPr>
              <a:t> semestre 2017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Début </a:t>
            </a:r>
            <a:r>
              <a:rPr lang="fr-FR" sz="1400" dirty="0">
                <a:solidFill>
                  <a:schemeClr val="accent6"/>
                </a:solidFill>
              </a:rPr>
              <a:t>de la formation interne dans le 2</a:t>
            </a:r>
            <a:r>
              <a:rPr lang="fr-FR" sz="1400" baseline="30000" dirty="0">
                <a:solidFill>
                  <a:schemeClr val="accent6"/>
                </a:solidFill>
              </a:rPr>
              <a:t>ème</a:t>
            </a:r>
            <a:r>
              <a:rPr lang="fr-FR" sz="1400" dirty="0">
                <a:solidFill>
                  <a:schemeClr val="accent6"/>
                </a:solidFill>
              </a:rPr>
              <a:t> semestre 2017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Définition </a:t>
            </a:r>
            <a:r>
              <a:rPr lang="fr-FR" sz="1400" dirty="0">
                <a:solidFill>
                  <a:schemeClr val="accent6"/>
                </a:solidFill>
              </a:rPr>
              <a:t>des outils de formation et animation du personnel des stations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Mise </a:t>
            </a:r>
            <a:r>
              <a:rPr lang="fr-FR" sz="1400" dirty="0">
                <a:solidFill>
                  <a:schemeClr val="accent6"/>
                </a:solidFill>
              </a:rPr>
              <a:t>en place des premiers programmes Ambassadeur dans le 2</a:t>
            </a:r>
            <a:r>
              <a:rPr lang="fr-FR" sz="1400" baseline="30000" dirty="0">
                <a:solidFill>
                  <a:schemeClr val="accent6"/>
                </a:solidFill>
              </a:rPr>
              <a:t>ème</a:t>
            </a:r>
            <a:r>
              <a:rPr lang="fr-FR" sz="1400" dirty="0">
                <a:solidFill>
                  <a:schemeClr val="accent6"/>
                </a:solidFill>
              </a:rPr>
              <a:t> semestre 2017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237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11935"/>
          <a:stretch>
            <a:fillRect/>
          </a:stretch>
        </p:blipFill>
        <p:spPr/>
      </p:pic>
      <p:sp>
        <p:nvSpPr>
          <p:cNvPr id="6" name="Titolo 3"/>
          <p:cNvSpPr txBox="1">
            <a:spLocks/>
          </p:cNvSpPr>
          <p:nvPr/>
        </p:nvSpPr>
        <p:spPr>
          <a:xfrm>
            <a:off x="258374" y="225185"/>
            <a:ext cx="5989547" cy="1328055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horz" lIns="144000" tIns="108000" rIns="144000" bIns="10800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it-IT" sz="2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dirty="0" smtClean="0"/>
              <a:t>WHOLESALE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96" y="3547712"/>
            <a:ext cx="833788" cy="8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9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0763"/>
          <a:stretch>
            <a:fillRect/>
          </a:stretch>
        </p:blipFill>
        <p:spPr>
          <a:xfrm>
            <a:off x="-1827028" y="0"/>
            <a:ext cx="6209955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05829" y="1587857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sz="1400" dirty="0" smtClean="0"/>
          </a:p>
          <a:p>
            <a:pPr algn="ctr"/>
            <a:r>
              <a:rPr lang="it-IT" sz="5200" b="1" dirty="0" smtClean="0"/>
              <a:t>Contexte</a:t>
            </a:r>
            <a:endParaRPr lang="it-IT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15" name="Segnaposto contenuto 5"/>
          <p:cNvSpPr txBox="1">
            <a:spLocks/>
          </p:cNvSpPr>
          <p:nvPr/>
        </p:nvSpPr>
        <p:spPr>
          <a:xfrm>
            <a:off x="6538453" y="797906"/>
            <a:ext cx="5535561" cy="517026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altLang="fr-FR" sz="2000" kern="0" dirty="0"/>
              <a:t>Un marché C&amp;C avec une forte concurrence sur les prix </a:t>
            </a:r>
            <a:r>
              <a:rPr lang="fr-FR" sz="2000" kern="0" dirty="0"/>
              <a:t>et une volatilité des cours extrêmement élevée, ayant comme conséquence la </a:t>
            </a:r>
            <a:r>
              <a:rPr lang="fr-FR" sz="2000" kern="0" dirty="0" smtClean="0"/>
              <a:t>réduction </a:t>
            </a:r>
            <a:r>
              <a:rPr lang="fr-FR" sz="2000" kern="0" dirty="0"/>
              <a:t>des marges unitaires.</a:t>
            </a:r>
          </a:p>
          <a:p>
            <a:endParaRPr lang="fr-FR" sz="2000" dirty="0"/>
          </a:p>
          <a:p>
            <a:r>
              <a:rPr lang="fr-FR" sz="2000" dirty="0" smtClean="0"/>
              <a:t>Un marché en ligne avec 2015 pour les Bitumes</a:t>
            </a:r>
          </a:p>
          <a:p>
            <a:endParaRPr lang="fr-FR" sz="2000" dirty="0"/>
          </a:p>
          <a:p>
            <a:r>
              <a:rPr lang="fr-FR" sz="2000" dirty="0" smtClean="0"/>
              <a:t>Une part de marché actuelle qui nous permet d’envisager un potentiel de croissance important</a:t>
            </a:r>
          </a:p>
          <a:p>
            <a:endParaRPr lang="fr-FR" sz="2000" dirty="0"/>
          </a:p>
          <a:p>
            <a:r>
              <a:rPr lang="fr-FR" sz="2000" dirty="0" smtClean="0"/>
              <a:t>Une opportunité de </a:t>
            </a:r>
            <a:r>
              <a:rPr lang="fr-FR" sz="2000" dirty="0" smtClean="0"/>
              <a:t>développement géographique </a:t>
            </a:r>
            <a:r>
              <a:rPr lang="fr-FR" sz="2000" dirty="0" smtClean="0"/>
              <a:t>en synergie avec l’extension de notre présence autoroutière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986065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C&amp;C : augmenter notre part de marché en préservant les marges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0" y="2209575"/>
            <a:ext cx="37967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Fournir à l’équipe commerciale des outils de gestion et de relation avec nos clients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Poursuivre le développement de notre portefeuille client sur notre logistique actuelle (au sud d’une ligne Bordeaux-Strasbourg) et développer en particulier notre ventes sur la nouvelle zone d’Orléans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Mettre en place des contrats RFA et  développer nos ventes en produits Premium (FOD TT éco plus, E85, ..)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Segmenter nos clients et mettre en place un processus de vente </a:t>
            </a:r>
            <a:r>
              <a:rPr lang="fr-FR" sz="1400" dirty="0" smtClean="0">
                <a:solidFill>
                  <a:schemeClr val="accent6"/>
                </a:solidFill>
              </a:rPr>
              <a:t>différencié pour </a:t>
            </a:r>
            <a:r>
              <a:rPr lang="fr-FR" sz="1400" dirty="0">
                <a:solidFill>
                  <a:schemeClr val="accent6"/>
                </a:solidFill>
              </a:rPr>
              <a:t>optimiser nos marges et nos volumes. 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Pérenniser notre activité en augmentant la qualité de service envers nos clients et en gagnant en efficacité.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Développer notre part de marché sur les régions ou nous sommes présents.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0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Progresser </a:t>
            </a:r>
            <a:r>
              <a:rPr lang="fr-FR" sz="1400" dirty="0">
                <a:solidFill>
                  <a:schemeClr val="accent6"/>
                </a:solidFill>
              </a:rPr>
              <a:t>en volume chez nos clients existants et les fidéliser</a:t>
            </a: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Focaliser nos forces de vente sur les segments de clientèle les plus porteurs pour la société. 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Autofit/>
          </a:bodyPr>
          <a:lstStyle/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Automatisation </a:t>
            </a:r>
            <a:r>
              <a:rPr lang="fr-FR" sz="1400" dirty="0">
                <a:solidFill>
                  <a:schemeClr val="accent6"/>
                </a:solidFill>
              </a:rPr>
              <a:t>du </a:t>
            </a:r>
            <a:r>
              <a:rPr lang="fr-FR" sz="1400" dirty="0" err="1">
                <a:solidFill>
                  <a:schemeClr val="accent6"/>
                </a:solidFill>
              </a:rPr>
              <a:t>pricing</a:t>
            </a:r>
            <a:r>
              <a:rPr lang="fr-FR" sz="1400" dirty="0">
                <a:solidFill>
                  <a:schemeClr val="accent6"/>
                </a:solidFill>
              </a:rPr>
              <a:t> et optimisation du processus de vente téléphonique</a:t>
            </a:r>
          </a:p>
          <a:p>
            <a:pPr marL="57150" lvl="0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Atteindre </a:t>
            </a:r>
            <a:r>
              <a:rPr lang="fr-FR" sz="1400" dirty="0">
                <a:solidFill>
                  <a:schemeClr val="accent6"/>
                </a:solidFill>
              </a:rPr>
              <a:t>sur les ventes de FOD un minimum de </a:t>
            </a:r>
            <a:r>
              <a:rPr lang="fr-FR" sz="1400" b="1" dirty="0">
                <a:solidFill>
                  <a:schemeClr val="accent6"/>
                </a:solidFill>
              </a:rPr>
              <a:t>6% </a:t>
            </a:r>
            <a:r>
              <a:rPr lang="fr-FR" sz="1400" b="1" dirty="0" smtClean="0">
                <a:solidFill>
                  <a:schemeClr val="accent6"/>
                </a:solidFill>
              </a:rPr>
              <a:t>en </a:t>
            </a:r>
            <a:r>
              <a:rPr lang="fr-FR" sz="1400" b="1" dirty="0" err="1" smtClean="0">
                <a:solidFill>
                  <a:schemeClr val="accent6"/>
                </a:solidFill>
              </a:rPr>
              <a:t>ThermoTechEco</a:t>
            </a: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  <a:r>
              <a:rPr lang="fr-FR" sz="1800" b="1" dirty="0" smtClean="0">
                <a:solidFill>
                  <a:schemeClr val="accent6"/>
                </a:solidFill>
              </a:rPr>
              <a:t>+</a:t>
            </a:r>
            <a:endParaRPr lang="fr-FR" sz="1400" b="1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b="1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Contribution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oil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smtClean="0">
                <a:solidFill>
                  <a:schemeClr val="accent6"/>
                </a:solidFill>
              </a:rPr>
              <a:t>C&amp;C : </a:t>
            </a:r>
          </a:p>
          <a:p>
            <a:pPr marL="457191" lvl="1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1.977 </a:t>
            </a:r>
            <a:r>
              <a:rPr lang="fr-FR" b="1" dirty="0">
                <a:solidFill>
                  <a:schemeClr val="accent6"/>
                </a:solidFill>
              </a:rPr>
              <a:t>K</a:t>
            </a:r>
            <a:r>
              <a:rPr lang="fr-FR" b="1" dirty="0" smtClean="0">
                <a:solidFill>
                  <a:schemeClr val="accent6"/>
                </a:solidFill>
              </a:rPr>
              <a:t>€</a:t>
            </a:r>
            <a:endParaRPr lang="fr-FR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Volumes C&amp;C : </a:t>
            </a:r>
          </a:p>
          <a:p>
            <a:pPr marL="457191" lvl="1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383 </a:t>
            </a:r>
            <a:r>
              <a:rPr lang="fr-FR" b="1" dirty="0">
                <a:solidFill>
                  <a:schemeClr val="accent6"/>
                </a:solidFill>
              </a:rPr>
              <a:t>Km3 </a:t>
            </a:r>
            <a:r>
              <a:rPr lang="fr-FR" sz="1200" dirty="0" smtClean="0">
                <a:solidFill>
                  <a:schemeClr val="accent6"/>
                </a:solidFill>
              </a:rPr>
              <a:t>(</a:t>
            </a:r>
            <a:r>
              <a:rPr lang="fr-FR" sz="1200" dirty="0">
                <a:solidFill>
                  <a:schemeClr val="accent6"/>
                </a:solidFill>
              </a:rPr>
              <a:t>inclus les ventes en </a:t>
            </a:r>
            <a:r>
              <a:rPr lang="fr-FR" sz="1200" dirty="0" smtClean="0">
                <a:solidFill>
                  <a:schemeClr val="accent6"/>
                </a:solidFill>
              </a:rPr>
              <a:t>sous-Douane)</a:t>
            </a: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EBIT C&amp;C : </a:t>
            </a:r>
          </a:p>
          <a:p>
            <a:pPr marL="457191" lvl="1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593 </a:t>
            </a:r>
            <a:r>
              <a:rPr lang="fr-FR" b="1" dirty="0">
                <a:solidFill>
                  <a:schemeClr val="accent6"/>
                </a:solidFill>
              </a:rPr>
              <a:t>K€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756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Bitumes &amp; Produits Spéciaux : pérenniser et diversifier notre activité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Combien ?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194310" y="2209575"/>
            <a:ext cx="360244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Consolider nos ventes au départ des raffineries TOTAL en France et cueillir toutes les opportunités offertes par le système de raffinage Eni en Italie (LI, SNZ)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Augmenter nos ventes sur la région nord-ouest (Normandie, Bretagne)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Etudier avec le Supply des nouveaux points de disponibilités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Développer les propositions commerciales sur les bitumes modifiés et le fioul lourd en collaboration avec le siège en Italie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Etudier les possibilités de vente de solvants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>
                <a:solidFill>
                  <a:schemeClr val="accent6"/>
                </a:solidFill>
              </a:rPr>
              <a:t>Diversifier nos sources d’approvisionnement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Diversifier notre gamme de produits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Développer notre notoriété</a:t>
            </a: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>
                <a:solidFill>
                  <a:schemeClr val="accent6"/>
                </a:solidFill>
              </a:rPr>
              <a:t>Fidéliser notre clientèle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5" y="2221472"/>
            <a:ext cx="3944678" cy="4466405"/>
          </a:xfrm>
        </p:spPr>
        <p:txBody>
          <a:bodyPr>
            <a:noAutofit/>
          </a:bodyPr>
          <a:lstStyle/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Contribution </a:t>
            </a:r>
            <a:r>
              <a:rPr lang="fr-FR" sz="1400" dirty="0" err="1">
                <a:solidFill>
                  <a:schemeClr val="accent6"/>
                </a:solidFill>
              </a:rPr>
              <a:t>margin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oil</a:t>
            </a:r>
            <a:r>
              <a:rPr lang="fr-FR" sz="1400" dirty="0">
                <a:solidFill>
                  <a:schemeClr val="accent6"/>
                </a:solidFill>
              </a:rPr>
              <a:t> Bitumes et PS : </a:t>
            </a:r>
            <a:endParaRPr lang="fr-FR" sz="1400" dirty="0" smtClean="0">
              <a:solidFill>
                <a:schemeClr val="accent6"/>
              </a:solidFill>
            </a:endParaRPr>
          </a:p>
          <a:p>
            <a:pPr marL="400041" lvl="1" indent="0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1.405 </a:t>
            </a:r>
            <a:r>
              <a:rPr lang="fr-FR" sz="1800" b="1" dirty="0">
                <a:solidFill>
                  <a:schemeClr val="accent6"/>
                </a:solidFill>
              </a:rPr>
              <a:t>K</a:t>
            </a:r>
            <a:r>
              <a:rPr lang="fr-FR" sz="1800" b="1" dirty="0" smtClean="0">
                <a:solidFill>
                  <a:schemeClr val="accent6"/>
                </a:solidFill>
              </a:rPr>
              <a:t>€</a:t>
            </a:r>
            <a:endParaRPr lang="fr-FR" sz="18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r>
              <a:rPr lang="fr-FR" sz="1400" dirty="0">
                <a:solidFill>
                  <a:schemeClr val="accent6"/>
                </a:solidFill>
              </a:rPr>
              <a:t>Volumes Bitumes et </a:t>
            </a:r>
            <a:r>
              <a:rPr lang="fr-FR" sz="1400" dirty="0" smtClean="0">
                <a:solidFill>
                  <a:schemeClr val="accent6"/>
                </a:solidFill>
              </a:rPr>
              <a:t>PS : </a:t>
            </a:r>
          </a:p>
          <a:p>
            <a:pPr marL="400041" lvl="1" indent="0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80 </a:t>
            </a:r>
            <a:r>
              <a:rPr lang="fr-FR" sz="1800" b="1" dirty="0" err="1">
                <a:solidFill>
                  <a:schemeClr val="accent6"/>
                </a:solidFill>
              </a:rPr>
              <a:t>Ktons</a:t>
            </a:r>
            <a:endParaRPr lang="fr-FR" sz="1800" dirty="0">
              <a:solidFill>
                <a:schemeClr val="accent6"/>
              </a:solidFill>
            </a:endParaRPr>
          </a:p>
          <a:p>
            <a:endParaRPr lang="fr-FR" sz="1400" dirty="0" smtClean="0">
              <a:solidFill>
                <a:schemeClr val="accent6"/>
              </a:solidFill>
            </a:endParaRPr>
          </a:p>
          <a:p>
            <a:r>
              <a:rPr lang="fr-FR" sz="1400" dirty="0" smtClean="0">
                <a:solidFill>
                  <a:schemeClr val="accent6"/>
                </a:solidFill>
              </a:rPr>
              <a:t>EBIT </a:t>
            </a:r>
            <a:r>
              <a:rPr lang="fr-FR" sz="1400" dirty="0">
                <a:solidFill>
                  <a:schemeClr val="accent6"/>
                </a:solidFill>
              </a:rPr>
              <a:t>Bitumes et </a:t>
            </a:r>
            <a:r>
              <a:rPr lang="fr-FR" sz="1400" dirty="0" smtClean="0">
                <a:solidFill>
                  <a:schemeClr val="accent6"/>
                </a:solidFill>
              </a:rPr>
              <a:t>PS : </a:t>
            </a:r>
          </a:p>
          <a:p>
            <a:pPr marL="400041" lvl="1" indent="0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599 </a:t>
            </a:r>
            <a:r>
              <a:rPr lang="fr-FR" sz="1800" b="1" dirty="0">
                <a:solidFill>
                  <a:schemeClr val="accent6"/>
                </a:solidFill>
              </a:rPr>
              <a:t>K€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067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 b="17618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74391" y="5018567"/>
            <a:ext cx="5989547" cy="132805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LUBRIFIANTS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225100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0763"/>
          <a:stretch>
            <a:fillRect/>
          </a:stretch>
        </p:blipFill>
        <p:spPr>
          <a:xfrm>
            <a:off x="-1827028" y="0"/>
            <a:ext cx="6209955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05829" y="1587857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sz="1400" dirty="0" smtClean="0"/>
          </a:p>
          <a:p>
            <a:pPr algn="ctr"/>
            <a:r>
              <a:rPr lang="it-IT" sz="5200" b="1" dirty="0" smtClean="0"/>
              <a:t>Contexte</a:t>
            </a:r>
            <a:endParaRPr lang="it-IT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15" name="Segnaposto contenuto 5"/>
          <p:cNvSpPr txBox="1">
            <a:spLocks/>
          </p:cNvSpPr>
          <p:nvPr/>
        </p:nvSpPr>
        <p:spPr>
          <a:xfrm>
            <a:off x="6675049" y="620930"/>
            <a:ext cx="5339969" cy="554388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2000" dirty="0" smtClean="0"/>
              <a:t>Marché mature (-0,2% de consommation en 2016)</a:t>
            </a:r>
          </a:p>
          <a:p>
            <a:r>
              <a:rPr lang="fr-FR" sz="2000" dirty="0" smtClean="0"/>
              <a:t>Mais une part de marché (2 %) laissant de la place pour la croissance </a:t>
            </a:r>
          </a:p>
          <a:p>
            <a:endParaRPr lang="fr-FR" sz="2000" dirty="0"/>
          </a:p>
          <a:p>
            <a:r>
              <a:rPr lang="fr-FR" sz="2000" dirty="0" smtClean="0"/>
              <a:t>Un fort niveau concurrentiel, avec de nombreux acteurs</a:t>
            </a:r>
          </a:p>
          <a:p>
            <a:r>
              <a:rPr lang="fr-FR" sz="2000" dirty="0" smtClean="0"/>
              <a:t>Un schéma de distribution complexe (court ou long, croissance d’internet) entraînant une grande disparité des positionnements prix</a:t>
            </a:r>
          </a:p>
          <a:p>
            <a:endParaRPr lang="fr-FR" sz="2000" dirty="0"/>
          </a:p>
          <a:p>
            <a:r>
              <a:rPr lang="fr-FR" sz="2000" dirty="0" smtClean="0"/>
              <a:t>Une bonne notoriété de la marque </a:t>
            </a:r>
          </a:p>
          <a:p>
            <a:endParaRPr lang="fr-FR" sz="2000" dirty="0"/>
          </a:p>
          <a:p>
            <a:r>
              <a:rPr lang="fr-FR" sz="2000" dirty="0" smtClean="0"/>
              <a:t>Une équipe stabilisée, professionnelle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356269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Développer les outils commerce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Objectif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0" y="2209575"/>
            <a:ext cx="37967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Développer la connaissance des sous-réseaux de nos distributeurs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Refondre le </a:t>
            </a:r>
            <a:r>
              <a:rPr lang="fr-FR" sz="1400" dirty="0" err="1" smtClean="0">
                <a:solidFill>
                  <a:schemeClr val="accent6"/>
                </a:solidFill>
              </a:rPr>
              <a:t>process</a:t>
            </a:r>
            <a:r>
              <a:rPr lang="fr-FR" sz="1400" dirty="0" smtClean="0">
                <a:solidFill>
                  <a:schemeClr val="accent6"/>
                </a:solidFill>
              </a:rPr>
              <a:t> Supply-Logistique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9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Mettre en œuvre l’extranet client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Développer le CRM commercial pour l’ensemble des BL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Notoriété, stimulation commerciale, communication produit ciblée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Adopter une politique de service, améliorer les conditions logistiques, réduire les coûts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Centraliser l’information commerciale, standardiser le </a:t>
            </a:r>
            <a:r>
              <a:rPr lang="fr-FR" sz="1400" dirty="0" err="1" smtClean="0">
                <a:solidFill>
                  <a:schemeClr val="accent6"/>
                </a:solidFill>
              </a:rPr>
              <a:t>process</a:t>
            </a:r>
            <a:r>
              <a:rPr lang="fr-FR" sz="1400" dirty="0" smtClean="0">
                <a:solidFill>
                  <a:schemeClr val="accent6"/>
                </a:solidFill>
              </a:rPr>
              <a:t> de commandes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Se doter d’un outil informatisé pour piloter la relation commerciale, garder un historique, communiquer et piloter efficacement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4" y="2231097"/>
            <a:ext cx="4008587" cy="4466405"/>
          </a:xfrm>
        </p:spPr>
        <p:txBody>
          <a:bodyPr>
            <a:noAutofit/>
          </a:bodyPr>
          <a:lstStyle/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Accompagner l’équipe commerciale dans la prospection et la conquête de </a:t>
            </a:r>
            <a:r>
              <a:rPr lang="fr-FR" sz="1400" dirty="0" smtClean="0">
                <a:solidFill>
                  <a:schemeClr val="accent6"/>
                </a:solidFill>
              </a:rPr>
              <a:t>distributeurs</a:t>
            </a:r>
            <a:endParaRPr lang="fr-FR" sz="1400" dirty="0">
              <a:solidFill>
                <a:schemeClr val="accent6"/>
              </a:solidFill>
            </a:endParaRPr>
          </a:p>
          <a:p>
            <a:pPr marL="57150" lvl="0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fr-FR" sz="600" dirty="0" smtClean="0">
              <a:solidFill>
                <a:schemeClr val="accent6"/>
              </a:solidFill>
            </a:endParaRPr>
          </a:p>
          <a:p>
            <a:pPr marL="57150" lvl="0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Contribuer à la compétitivité de notre activité, optimiser notre pilotage</a:t>
            </a:r>
            <a:endParaRPr lang="fr-FR" sz="1400" b="1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b="1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800" b="1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Améliorer notre service client, optimiser les tâches pour dédier plus de temps au commerce</a:t>
            </a:r>
            <a:endParaRPr lang="fr-FR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 smtClean="0">
              <a:solidFill>
                <a:schemeClr val="accent6"/>
              </a:solidFill>
            </a:endParaRPr>
          </a:p>
          <a:p>
            <a:pPr marL="57150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fr-FR" sz="6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Améliorer notre relation-client, devenir un partenaire </a:t>
            </a:r>
            <a:r>
              <a:rPr lang="fr-FR" sz="1400" dirty="0" err="1" smtClean="0">
                <a:solidFill>
                  <a:schemeClr val="accent6"/>
                </a:solidFill>
              </a:rPr>
              <a:t>pro-actif</a:t>
            </a:r>
            <a:r>
              <a:rPr lang="fr-FR" sz="1400" dirty="0" smtClean="0">
                <a:solidFill>
                  <a:schemeClr val="accent6"/>
                </a:solidFill>
              </a:rPr>
              <a:t> et dynamique commercialement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43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0763"/>
          <a:stretch>
            <a:fillRect/>
          </a:stretch>
        </p:blipFill>
        <p:spPr/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solidFill>
            <a:srgbClr val="C6C6C6"/>
          </a:solidFill>
        </p:spPr>
        <p:txBody>
          <a:bodyPr/>
          <a:lstStyle/>
          <a:p>
            <a:endParaRPr lang="it-IT" dirty="0" smtClean="0"/>
          </a:p>
          <a:p>
            <a:r>
              <a:rPr lang="it-IT" sz="3200" b="1" dirty="0" smtClean="0"/>
              <a:t>Ebit </a:t>
            </a:r>
            <a:r>
              <a:rPr lang="it-IT" sz="1600" dirty="0" smtClean="0"/>
              <a:t>adjusted</a:t>
            </a:r>
            <a:endParaRPr lang="it-IT" dirty="0"/>
          </a:p>
          <a:p>
            <a:endParaRPr lang="it-IT" sz="1400" b="1" dirty="0" smtClean="0"/>
          </a:p>
          <a:p>
            <a:r>
              <a:rPr lang="it-IT" sz="6600" b="1" dirty="0" smtClean="0"/>
              <a:t>10,7</a:t>
            </a:r>
            <a:r>
              <a:rPr lang="it-IT" sz="4400" dirty="0" smtClean="0"/>
              <a:t> </a:t>
            </a:r>
            <a:r>
              <a:rPr lang="it-IT" sz="3200" dirty="0" smtClean="0"/>
              <a:t>m€</a:t>
            </a:r>
            <a:endParaRPr lang="it-IT" sz="44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-1" y="5229392"/>
            <a:ext cx="4154557" cy="10800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Objectifs 2017</a:t>
            </a:r>
            <a:endParaRPr lang="it-IT" sz="48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085" y="2684189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8144707" y="354051"/>
            <a:ext cx="3666777" cy="263657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2000" dirty="0" smtClean="0"/>
              <a:t>MISE EN ŒUVRE DE LA STRATEGIE DE CHAQUE BUSINESS LINE :</a:t>
            </a:r>
          </a:p>
          <a:p>
            <a:pPr lvl="1"/>
            <a:r>
              <a:rPr lang="fr-FR" sz="3200" dirty="0" smtClean="0"/>
              <a:t>Rentabilité</a:t>
            </a:r>
          </a:p>
          <a:p>
            <a:pPr lvl="1"/>
            <a:r>
              <a:rPr lang="fr-FR" sz="3200" dirty="0" smtClean="0"/>
              <a:t>Pérennité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  <p:sp>
        <p:nvSpPr>
          <p:cNvPr id="16" name="Segnaposto contenuto 5"/>
          <p:cNvSpPr txBox="1">
            <a:spLocks/>
          </p:cNvSpPr>
          <p:nvPr/>
        </p:nvSpPr>
        <p:spPr>
          <a:xfrm>
            <a:off x="8146495" y="3285212"/>
            <a:ext cx="3666777" cy="3472482"/>
          </a:xfrm>
          <a:prstGeom prst="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VALEURS HUMAINES DEVELOPPEES :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Orientation au changement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Attention aux clients internes et externes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Travail en équipe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6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Augmenter notre part de marché : le plan marsh’oil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Projets / missions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Pourquoi ?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solidFill>
            <a:srgbClr val="E3E3E3"/>
          </a:solidFill>
        </p:spPr>
        <p:txBody>
          <a:bodyPr/>
          <a:lstStyle/>
          <a:p>
            <a:r>
              <a:rPr lang="it-IT" dirty="0" smtClean="0"/>
              <a:t>Objectif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/>
          </p:nvPr>
        </p:nvSpPr>
        <p:spPr>
          <a:xfrm>
            <a:off x="0" y="2209575"/>
            <a:ext cx="3796750" cy="4053002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Capitaliser sur nos succès en Industrie</a:t>
            </a:r>
          </a:p>
          <a:p>
            <a:pPr lvl="0"/>
            <a:endParaRPr lang="fr-FR" sz="5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Poursuivre les efforts de prospection sur nos zones prioritaires et augmenter notre portefeuille de clients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0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Développer le segment des revendeurs C&amp;C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8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Activer les réseaux sans présence </a:t>
            </a:r>
            <a:r>
              <a:rPr lang="fr-FR" sz="1400" dirty="0" err="1" smtClean="0">
                <a:solidFill>
                  <a:schemeClr val="accent6"/>
                </a:solidFill>
              </a:rPr>
              <a:t>eni</a:t>
            </a:r>
            <a:r>
              <a:rPr lang="fr-FR" sz="1400" dirty="0" smtClean="0">
                <a:solidFill>
                  <a:schemeClr val="accent6"/>
                </a:solidFill>
              </a:rPr>
              <a:t> : </a:t>
            </a:r>
          </a:p>
          <a:p>
            <a:pPr marL="400041" lvl="1" indent="0">
              <a:buNone/>
            </a:pPr>
            <a:r>
              <a:rPr lang="fr-FR" dirty="0" smtClean="0">
                <a:solidFill>
                  <a:schemeClr val="accent6"/>
                </a:solidFill>
              </a:rPr>
              <a:t>GSS / GMS et surtout internet</a:t>
            </a:r>
            <a:endParaRPr lang="fr-FR" dirty="0">
              <a:solidFill>
                <a:schemeClr val="accent6"/>
              </a:solidFill>
            </a:endParaRPr>
          </a:p>
          <a:p>
            <a:pPr lvl="0"/>
            <a:endParaRPr lang="fr-FR" sz="1400" dirty="0" smtClean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Négocier efficacement le contrat AD 2018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8"/>
          </p:nvPr>
        </p:nvSpPr>
        <p:spPr>
          <a:xfrm>
            <a:off x="4210493" y="2210333"/>
            <a:ext cx="3615070" cy="4722094"/>
          </a:xfrm>
        </p:spPr>
        <p:txBody>
          <a:bodyPr>
            <a:noAutofit/>
          </a:bodyPr>
          <a:lstStyle/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Démontrer notre capacité commerciale et récupérer des potentiels de volume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0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Nous développer sur les régions à potentiel, profiter des synergies entre équipes</a:t>
            </a:r>
          </a:p>
          <a:p>
            <a:pPr lvl="0"/>
            <a:endParaRPr lang="fr-FR" sz="6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Placer la gamme </a:t>
            </a:r>
            <a:r>
              <a:rPr lang="fr-FR" sz="1400" dirty="0" err="1" smtClean="0">
                <a:solidFill>
                  <a:schemeClr val="accent6"/>
                </a:solidFill>
              </a:rPr>
              <a:t>iSigma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Proposer des relais de croissance aux revendeurs C&amp;C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800" dirty="0" smtClean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Trouver de nouvelles sources de revenus, et diversifier notre stratégie</a:t>
            </a:r>
            <a:endParaRPr lang="fr-FR" sz="1400" dirty="0">
              <a:solidFill>
                <a:schemeClr val="accent6"/>
              </a:solidFill>
            </a:endParaRPr>
          </a:p>
          <a:p>
            <a:pPr lvl="0"/>
            <a:endParaRPr lang="fr-FR" sz="1400" dirty="0">
              <a:solidFill>
                <a:schemeClr val="accent6"/>
              </a:solidFill>
            </a:endParaRP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Retrouver un trend de croissance avec ce client historique</a:t>
            </a:r>
          </a:p>
          <a:p>
            <a:pPr lvl="0"/>
            <a:r>
              <a:rPr lang="fr-FR" sz="1400" dirty="0" smtClean="0">
                <a:solidFill>
                  <a:schemeClr val="accent6"/>
                </a:solidFill>
              </a:rPr>
              <a:t>Connaître les attentes de leur sous-réseau et le stimuler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9"/>
          </p:nvPr>
        </p:nvSpPr>
        <p:spPr>
          <a:xfrm>
            <a:off x="8080744" y="2231097"/>
            <a:ext cx="4008587" cy="4466405"/>
          </a:xfrm>
        </p:spPr>
        <p:txBody>
          <a:bodyPr>
            <a:noAutofit/>
          </a:bodyPr>
          <a:lstStyle/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Objectif volume : </a:t>
            </a:r>
            <a:r>
              <a:rPr lang="fr-FR" b="1" dirty="0" smtClean="0">
                <a:solidFill>
                  <a:schemeClr val="accent6"/>
                </a:solidFill>
              </a:rPr>
              <a:t>11,460 m3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742941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b="1" dirty="0" smtClean="0">
                <a:solidFill>
                  <a:schemeClr val="accent6"/>
                </a:solidFill>
              </a:rPr>
              <a:t>1,720 m3 </a:t>
            </a:r>
            <a:r>
              <a:rPr lang="fr-FR" sz="1200" dirty="0" smtClean="0">
                <a:solidFill>
                  <a:schemeClr val="accent6"/>
                </a:solidFill>
              </a:rPr>
              <a:t>Industrie</a:t>
            </a:r>
          </a:p>
          <a:p>
            <a:pPr marL="742941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b="1" dirty="0" smtClean="0">
                <a:solidFill>
                  <a:schemeClr val="accent6"/>
                </a:solidFill>
              </a:rPr>
              <a:t>4,090 m3 </a:t>
            </a:r>
            <a:r>
              <a:rPr lang="fr-FR" sz="1200" dirty="0" smtClean="0">
                <a:solidFill>
                  <a:schemeClr val="accent6"/>
                </a:solidFill>
              </a:rPr>
              <a:t>Automotive</a:t>
            </a:r>
          </a:p>
          <a:p>
            <a:pPr marL="742941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b="1" dirty="0" smtClean="0">
                <a:solidFill>
                  <a:schemeClr val="accent6"/>
                </a:solidFill>
              </a:rPr>
              <a:t>5,650 m3 </a:t>
            </a:r>
            <a:r>
              <a:rPr lang="fr-FR" sz="1200" dirty="0" smtClean="0">
                <a:solidFill>
                  <a:schemeClr val="accent6"/>
                </a:solidFill>
              </a:rPr>
              <a:t>Huiles de procédés</a:t>
            </a: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b="1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Marge de contribution : </a:t>
            </a:r>
            <a:r>
              <a:rPr lang="fr-FR" b="1" dirty="0" smtClean="0">
                <a:solidFill>
                  <a:schemeClr val="accent6"/>
                </a:solidFill>
              </a:rPr>
              <a:t>3,409 K€</a:t>
            </a: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 smtClean="0">
              <a:solidFill>
                <a:schemeClr val="accent6"/>
              </a:solidFill>
            </a:endParaRPr>
          </a:p>
          <a:p>
            <a:pPr marL="57150" indent="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fr-FR" sz="6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err="1" smtClean="0">
                <a:solidFill>
                  <a:schemeClr val="accent6"/>
                </a:solidFill>
              </a:rPr>
              <a:t>Ebit</a:t>
            </a:r>
            <a:r>
              <a:rPr lang="fr-FR" sz="1400" dirty="0" smtClean="0">
                <a:solidFill>
                  <a:schemeClr val="accent6"/>
                </a:solidFill>
              </a:rPr>
              <a:t> 2017 : </a:t>
            </a:r>
            <a:r>
              <a:rPr lang="fr-FR" b="1" dirty="0" smtClean="0">
                <a:solidFill>
                  <a:schemeClr val="accent6"/>
                </a:solidFill>
              </a:rPr>
              <a:t>862 K€</a:t>
            </a:r>
            <a:endParaRPr lang="fr-FR" sz="1400" b="1" dirty="0" smtClean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Poursuivre la dynamique de croissance qui a été mise en place (+20% de progression annuelle depuis 2015)</a:t>
            </a: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solidFill>
                <a:schemeClr val="accent6"/>
              </a:solidFill>
            </a:endParaRPr>
          </a:p>
          <a:p>
            <a:pPr marL="342900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dirty="0" smtClean="0">
                <a:solidFill>
                  <a:schemeClr val="accent6"/>
                </a:solidFill>
              </a:rPr>
              <a:t>Contribuer efficacement à la </a:t>
            </a:r>
            <a:r>
              <a:rPr lang="fr-FR" sz="1400" dirty="0" smtClean="0">
                <a:solidFill>
                  <a:schemeClr val="accent6"/>
                </a:solidFill>
              </a:rPr>
              <a:t>pérennité </a:t>
            </a:r>
            <a:r>
              <a:rPr lang="fr-FR" sz="1400" dirty="0" smtClean="0">
                <a:solidFill>
                  <a:schemeClr val="accent6"/>
                </a:solidFill>
              </a:rPr>
              <a:t>d’Eni France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5403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6876" y="808522"/>
            <a:ext cx="8221483" cy="132805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Eni France, ensemble pour croître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056478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s de recherche d'images pour « chien eni 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4" y="1626420"/>
            <a:ext cx="6285297" cy="44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641246" y="173479"/>
            <a:ext cx="10166092" cy="77809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sz="2400" b="0" dirty="0" smtClean="0">
                <a:solidFill>
                  <a:schemeClr val="accent6"/>
                </a:solidFill>
                <a:latin typeface="+mj-lt"/>
              </a:rPr>
              <a:t>Politique commerciale 2017</a:t>
            </a:r>
            <a:endParaRPr lang="it-IT" sz="2400" b="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7761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177449" y="114748"/>
            <a:ext cx="6688236" cy="6393628"/>
          </a:xfrm>
        </p:spPr>
        <p:txBody>
          <a:bodyPr anchor="t">
            <a:normAutofit/>
          </a:bodyPr>
          <a:lstStyle/>
          <a:p>
            <a:r>
              <a:rPr lang="it-IT" sz="500" dirty="0" smtClean="0">
                <a:solidFill>
                  <a:schemeClr val="bg2">
                    <a:lumMod val="90000"/>
                  </a:schemeClr>
                </a:solidFill>
              </a:rPr>
              <a:t>l</a:t>
            </a:r>
            <a:endParaRPr lang="it-IT" sz="5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98" y="0"/>
            <a:ext cx="53101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9360" y="792480"/>
            <a:ext cx="4653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prstClr val="black"/>
                </a:solidFill>
              </a:rPr>
              <a:t>Contribuent </a:t>
            </a:r>
            <a:r>
              <a:rPr lang="it-IT" sz="3200" dirty="0">
                <a:solidFill>
                  <a:prstClr val="black"/>
                </a:solidFill>
              </a:rPr>
              <a:t>au succès des unités commerciales </a:t>
            </a:r>
            <a:br>
              <a:rPr lang="it-IT" sz="3200" dirty="0">
                <a:solidFill>
                  <a:prstClr val="black"/>
                </a:solidFill>
              </a:rPr>
            </a:br>
            <a:r>
              <a:rPr lang="it-IT" sz="1200" dirty="0">
                <a:solidFill>
                  <a:prstClr val="black"/>
                </a:solidFill>
              </a:rPr>
              <a:t/>
            </a:r>
            <a:br>
              <a:rPr lang="it-IT" sz="1200" dirty="0">
                <a:solidFill>
                  <a:prstClr val="black"/>
                </a:solidFill>
              </a:rPr>
            </a:b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Créent également de la valeur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9360" y="3100804"/>
            <a:ext cx="46532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white"/>
                </a:solidFill>
              </a:rPr>
              <a:t>Objectifs 2017</a:t>
            </a:r>
            <a:r>
              <a:rPr lang="it-IT" sz="2600" b="1" dirty="0">
                <a:solidFill>
                  <a:prstClr val="white"/>
                </a:solidFill>
              </a:rPr>
              <a:t/>
            </a:r>
            <a:br>
              <a:rPr lang="it-IT" sz="2600" b="1" dirty="0">
                <a:solidFill>
                  <a:prstClr val="white"/>
                </a:solidFill>
              </a:rPr>
            </a:br>
            <a:r>
              <a:rPr lang="it-IT" sz="1100" b="1" dirty="0">
                <a:solidFill>
                  <a:prstClr val="black"/>
                </a:solidFill>
              </a:rPr>
              <a:t/>
            </a:r>
            <a:br>
              <a:rPr lang="it-IT" sz="1100" b="1" dirty="0">
                <a:solidFill>
                  <a:prstClr val="black"/>
                </a:solidFill>
              </a:rPr>
            </a:br>
            <a:r>
              <a:rPr lang="it-IT" sz="2600" b="1" dirty="0">
                <a:solidFill>
                  <a:prstClr val="black"/>
                </a:solidFill>
              </a:rPr>
              <a:t>Soutien aux business lines dans la recherche de rentabilité</a:t>
            </a:r>
            <a:br>
              <a:rPr lang="it-IT" sz="2600" b="1" dirty="0">
                <a:solidFill>
                  <a:prstClr val="black"/>
                </a:solidFill>
              </a:rPr>
            </a:br>
            <a:r>
              <a:rPr lang="it-IT" sz="1050" b="1" dirty="0">
                <a:solidFill>
                  <a:prstClr val="black"/>
                </a:solidFill>
              </a:rPr>
              <a:t/>
            </a:r>
            <a:br>
              <a:rPr lang="it-IT" sz="1050" b="1" dirty="0">
                <a:solidFill>
                  <a:prstClr val="black"/>
                </a:solidFill>
              </a:rPr>
            </a:b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Priorisation des missions selon leur contribution à l’Ebit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68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7357242" y="1465602"/>
            <a:ext cx="4288220" cy="38455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Ressources Humaines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Les femmes et les hommes d’Eni France sont sa plus grand force.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la faire grandir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278543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210097" y="1349987"/>
            <a:ext cx="4372303" cy="417845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JURIDIQUE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Le conseil, l’assistance et la prévention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encadrer le développement des projets opérationnels et des décisions stratégiques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2582790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241628" y="1307938"/>
            <a:ext cx="4277709" cy="42204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HSE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Former &amp; informer, impliquer dans la démarche tous les acteurs d’Eni France </a:t>
            </a:r>
            <a:r>
              <a:rPr lang="fr-FR" sz="1600" dirty="0" smtClean="0"/>
              <a:t>(personnel, fournisseurs, sous-traitants)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Accompagner le développement </a:t>
            </a:r>
            <a:r>
              <a:rPr lang="fr-FR" sz="2000" b="1" dirty="0" smtClean="0"/>
              <a:t>responsable et économiquement soutenable </a:t>
            </a:r>
            <a:r>
              <a:rPr lang="fr-FR" sz="2000" b="1" dirty="0" smtClean="0"/>
              <a:t>des activités de la société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1868173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6947338" y="1045188"/>
            <a:ext cx="5118537" cy="476703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SYSTEMES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d’INFORMATION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Moderniser les systèmes internes et la relation-client, automatiser &amp; dématérialiser les flux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Travailler sur l’amélioration des </a:t>
            </a:r>
            <a:r>
              <a:rPr lang="fr-FR" sz="2000" b="1" dirty="0" err="1" smtClean="0"/>
              <a:t>process</a:t>
            </a:r>
            <a:r>
              <a:rPr lang="fr-FR" sz="2000" b="1" dirty="0" smtClean="0"/>
              <a:t> métiers pour donner plus d’efficacité dans le travail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2886430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r="18627"/>
          <a:stretch/>
        </p:blipFill>
        <p:spPr>
          <a:xfrm>
            <a:off x="0" y="0"/>
            <a:ext cx="4824248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79849" y="1675809"/>
            <a:ext cx="3682800" cy="3682800"/>
          </a:xfrm>
          <a:solidFill>
            <a:srgbClr val="C6C6C6"/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Créatrices </a:t>
            </a:r>
          </a:p>
          <a:p>
            <a:pPr algn="ctr"/>
            <a:r>
              <a:rPr lang="it-IT" sz="4400" b="1" dirty="0" smtClean="0"/>
              <a:t>de valeur</a:t>
            </a:r>
            <a:endParaRPr lang="it-IT" sz="6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4540469" cy="1080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Fonctions support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2" name="Picture 57" descr="\\192.168.20.114\k-change\condivisa\progetti\KORUS\Eni\PRESENTAZIONE STRATEGY\presentazione strategy\icone\5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6" y="3745733"/>
            <a:ext cx="1202045" cy="1202045"/>
          </a:xfrm>
          <a:prstGeom prst="rect">
            <a:avLst/>
          </a:prstGeom>
          <a:noFill/>
        </p:spPr>
      </p:pic>
      <p:sp>
        <p:nvSpPr>
          <p:cNvPr id="15" name="Segnaposto contenuto 5"/>
          <p:cNvSpPr txBox="1">
            <a:spLocks/>
          </p:cNvSpPr>
          <p:nvPr/>
        </p:nvSpPr>
        <p:spPr>
          <a:xfrm>
            <a:off x="7083972" y="1045188"/>
            <a:ext cx="4529959" cy="485111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Char char="§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8B2231"/>
              </a:buClr>
              <a:buFont typeface="Arial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/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SUPPLY - LOGISTIQUE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Garantir la disponibilité des produits pour les clients, tout en optimisant stocks et charges de fonctionnement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Notre mission : </a:t>
            </a:r>
          </a:p>
          <a:p>
            <a:pPr marL="0" indent="0">
              <a:buNone/>
            </a:pPr>
            <a:r>
              <a:rPr lang="fr-FR" sz="2000" b="1" dirty="0" smtClean="0"/>
              <a:t>Contribuer à l’amélioration de la satisfaction client, au développement commercial et à l’optimisation des coûts</a:t>
            </a:r>
          </a:p>
          <a:p>
            <a:pPr marL="0" indent="0">
              <a:buNone/>
            </a:pPr>
            <a:r>
              <a:rPr lang="fr-FR" sz="2000" b="1" dirty="0" smtClean="0"/>
              <a:t>Contribuer à la mise en place des produits Premium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500" dirty="0" smtClean="0"/>
          </a:p>
        </p:txBody>
      </p:sp>
    </p:spTree>
    <p:extLst>
      <p:ext uri="{BB962C8B-B14F-4D97-AF65-F5344CB8AC3E}">
        <p14:creationId xmlns:p14="http://schemas.microsoft.com/office/powerpoint/2010/main" val="999541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slide mastro">
  <a:themeElements>
    <a:clrScheme name="en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500"/>
      </a:accent1>
      <a:accent2>
        <a:srgbClr val="CA0538"/>
      </a:accent2>
      <a:accent3>
        <a:srgbClr val="C6C6C6"/>
      </a:accent3>
      <a:accent4>
        <a:srgbClr val="E3E3E3"/>
      </a:accent4>
      <a:accent5>
        <a:srgbClr val="FF9900"/>
      </a:accent5>
      <a:accent6>
        <a:srgbClr val="000000"/>
      </a:accent6>
      <a:hlink>
        <a:srgbClr val="CA0538"/>
      </a:hlink>
      <a:folHlink>
        <a:srgbClr val="A75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vestor" id="{00082B0F-8944-BA4D-BECB-25C3A47F7D83}" vid="{3A944245-4325-2147-B8EA-D5B4E864C18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2582</Words>
  <Application>Microsoft Office PowerPoint</Application>
  <PresentationFormat>Personnalisé</PresentationFormat>
  <Paragraphs>567</Paragraphs>
  <Slides>32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slide mastro</vt:lpstr>
      <vt:lpstr>Politique commerciale 2017</vt:lpstr>
      <vt:lpstr>Vision d’Eni France</vt:lpstr>
      <vt:lpstr>Objectifs 2017</vt:lpstr>
      <vt:lpstr>l</vt:lpstr>
      <vt:lpstr>Fonctions support</vt:lpstr>
      <vt:lpstr>Fonctions support</vt:lpstr>
      <vt:lpstr>Fonctions support</vt:lpstr>
      <vt:lpstr>Fonctions support</vt:lpstr>
      <vt:lpstr>Fonctions support</vt:lpstr>
      <vt:lpstr>Fonctions support</vt:lpstr>
      <vt:lpstr>Fonctions support</vt:lpstr>
      <vt:lpstr>Fonctions support</vt:lpstr>
      <vt:lpstr>RESEAU</vt:lpstr>
      <vt:lpstr>Présentation PowerPoint</vt:lpstr>
      <vt:lpstr>Repositionnement du réseau</vt:lpstr>
      <vt:lpstr>Développer l’activité carburants &amp; cartes</vt:lpstr>
      <vt:lpstr>Développement des activités non oil</vt:lpstr>
      <vt:lpstr>Orienter l’activité technique au service de la croissance du business</vt:lpstr>
      <vt:lpstr>Gestion du parc de stations fermées : vente ou location</vt:lpstr>
      <vt:lpstr>Optimisation de la gestion</vt:lpstr>
      <vt:lpstr>Améliorer la qualité visible du réseau</vt:lpstr>
      <vt:lpstr>Former et motiver les équipes : Gérants Ambassadeurs</vt:lpstr>
      <vt:lpstr>Présentation PowerPoint</vt:lpstr>
      <vt:lpstr>Présentation PowerPoint</vt:lpstr>
      <vt:lpstr>C&amp;C : augmenter notre part de marché en préservant les marges</vt:lpstr>
      <vt:lpstr>Bitumes &amp; Produits Spéciaux : pérenniser et diversifier notre activité</vt:lpstr>
      <vt:lpstr>LUBRIFIANTS</vt:lpstr>
      <vt:lpstr>Présentation PowerPoint</vt:lpstr>
      <vt:lpstr>Développer les outils commerce</vt:lpstr>
      <vt:lpstr>Augmenter notre part de marché : le plan marsh’oil</vt:lpstr>
      <vt:lpstr>Eni France, ensemble pour croître</vt:lpstr>
      <vt:lpstr>Politique commerciale 2017</vt:lpstr>
    </vt:vector>
  </TitlesOfParts>
  <Company>eni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Muccioli Annalisa</dc:creator>
  <cp:lastModifiedBy>GERIN Bruno</cp:lastModifiedBy>
  <cp:revision>209</cp:revision>
  <cp:lastPrinted>2017-01-30T14:49:46Z</cp:lastPrinted>
  <dcterms:created xsi:type="dcterms:W3CDTF">2017-01-25T15:34:15Z</dcterms:created>
  <dcterms:modified xsi:type="dcterms:W3CDTF">2017-06-06T17:07:51Z</dcterms:modified>
</cp:coreProperties>
</file>